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656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82FC048E-2FEB-46AF-A1B3-E226E2FA9DD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E2021F1-895A-4246-96AF-99ABC5A2E710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BB89A16-E9F8-4F5B-BBD1-0EB2306E5A96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CCF2A1DE-80E7-4BED-9653-2C91D8E6F4A4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3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862F4219-F354-4F3D-90BC-3D956118A331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4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4950BC6E-139B-4F21-B25B-D86B1256FB7A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5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2A183E64-5039-495B-B158-AE5A77FCDA60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6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5E14ECE5-2A89-4E65-B76C-6A2B4B140C55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7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FE1FBD75-6D7A-4927-A601-20E2D05C74AF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8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050E2312-C9B0-4833-9F8B-9F8D2932901B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9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2F022-A4ED-47C6-BEBA-6FE4D576F6A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632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8238D-331E-4F7D-A1BF-B5F4A438FD1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82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CBBE9-D41B-40C6-860A-9340A415324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0260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113338" y="1768475"/>
            <a:ext cx="4459287" cy="241776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113338" y="4338638"/>
            <a:ext cx="4459287" cy="241776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9BE72-901F-4ACA-889A-F7FDD3A575F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009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4E3F2-52FC-454A-A23C-CCB6E0B51F4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3782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48216-2CE7-476E-BD60-A7696AB52CE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4736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0030C-55B1-41CE-A3D6-6FEBE8D915D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9044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C9F7-7D85-4F76-AAB2-2C810993369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540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6465F-7DB2-4511-9A9A-1854A7C8C14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1157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DE4D4-4F27-4B81-B83D-C41A7BD03C3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3053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02D24-9300-4847-8993-4EC9BE0D437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2378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41B39-90B1-427A-96C4-BA7C24E33D7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2438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Siebente Gliederungsebene</a:t>
            </a:r>
          </a:p>
          <a:p>
            <a:pPr lvl="4"/>
            <a:r>
              <a:rPr lang="en-GB" altLang="de-DE" smtClean="0"/>
              <a:t>Achte Gliederungsebene</a:t>
            </a:r>
          </a:p>
          <a:p>
            <a:pPr lvl="4"/>
            <a:r>
              <a:rPr lang="en-GB" altLang="de-DE" smtClean="0"/>
              <a:t>Neunte Gliederungsebene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4249F001-589A-4CC7-BE30-1A8FD46FF9B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71438"/>
            <a:ext cx="763270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3822700"/>
            <a:ext cx="80645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lum bright="-18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03238"/>
            <a:ext cx="5543550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8000" contrast="14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47700" y="2568575"/>
            <a:ext cx="8856663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2000"/>
              </a:lnSpc>
            </a:pPr>
            <a:r>
              <a:rPr lang="de-DE" altLang="de-DE" sz="12000" b="1">
                <a:solidFill>
                  <a:srgbClr val="000000"/>
                </a:solidFill>
                <a:latin typeface="Calibri" panose="020F0502020204030204" pitchFamily="34" charset="0"/>
              </a:rPr>
              <a:t>Spanisch </a:t>
            </a:r>
          </a:p>
          <a:p>
            <a:pPr algn="ctr" eaLnBrk="1">
              <a:lnSpc>
                <a:spcPct val="102000"/>
              </a:lnSpc>
            </a:pPr>
            <a:r>
              <a:rPr lang="de-DE" altLang="de-DE" sz="6600">
                <a:solidFill>
                  <a:srgbClr val="000000"/>
                </a:solidFill>
                <a:latin typeface="Calibri" panose="020F0502020204030204" pitchFamily="34" charset="0"/>
              </a:rPr>
              <a:t>als Profilfach am HGG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/>
          <a:lstStyle/>
          <a:p>
            <a:pPr eaLnBrk="1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altLang="de-DE" b="1" smtClean="0">
                <a:latin typeface="Calibri" panose="020F0502020204030204" pitchFamily="34" charset="0"/>
              </a:rPr>
              <a:t>Allgemeines zur Sprache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871663"/>
            <a:ext cx="5400675" cy="443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9813" y="1495425"/>
            <a:ext cx="3600450" cy="5489575"/>
          </a:xfrm>
        </p:spPr>
        <p:txBody>
          <a:bodyPr tIns="17640"/>
          <a:lstStyle/>
          <a:p>
            <a:pPr marL="0" indent="107950" algn="just" eaLnBrk="1"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lang="de-DE" altLang="de-DE" sz="2000" smtClean="0"/>
          </a:p>
          <a:p>
            <a:pPr marL="431800" indent="-323850" algn="just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de-DE" altLang="de-DE" sz="2000" b="1" smtClean="0"/>
              <a:t>Weltsprache</a:t>
            </a:r>
            <a:r>
              <a:rPr lang="de-DE" altLang="de-DE" sz="2000" smtClean="0"/>
              <a:t>                       - mehr als 400 Millionen Muttersprachler in 20 Ländern</a:t>
            </a:r>
          </a:p>
          <a:p>
            <a:pPr marL="431800" indent="-323850" algn="just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de-DE" altLang="de-DE" sz="2000" b="1" smtClean="0"/>
              <a:t>Beliebte Fremdsprache</a:t>
            </a:r>
            <a:r>
              <a:rPr lang="de-DE" altLang="de-DE" sz="2000" smtClean="0"/>
              <a:t>       – nach Englisch am meisten gelernt</a:t>
            </a:r>
          </a:p>
          <a:p>
            <a:pPr marL="431800" indent="-323850" algn="just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de-DE" altLang="de-DE" sz="2000" b="1" smtClean="0"/>
              <a:t>Romanische Sprache</a:t>
            </a:r>
            <a:r>
              <a:rPr lang="de-DE" altLang="de-DE" sz="2000" smtClean="0"/>
              <a:t>       – viele Parallelen zu Latein, Französisch, Italienisch, etc</a:t>
            </a:r>
          </a:p>
          <a:p>
            <a:pPr marL="431800" indent="-323850" algn="just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de-DE" altLang="de-DE" sz="2000" b="1" smtClean="0"/>
              <a:t>Soziale, politische und wirtschaftliche Vorteile</a:t>
            </a:r>
            <a:r>
              <a:rPr lang="de-DE" altLang="de-DE" sz="2000" smtClean="0"/>
              <a:t> der Sprache, zB. in  Tourismus und Handel </a:t>
            </a:r>
          </a:p>
          <a:p>
            <a:pPr marL="0" indent="107950" algn="just" eaLnBrk="1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lang="de-DE" altLang="de-DE" sz="2000" smtClean="0"/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/>
          <a:lstStyle/>
          <a:p>
            <a:pPr eaLnBrk="1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altLang="de-DE" b="1" smtClean="0">
                <a:latin typeface="Calibri" panose="020F0502020204030204" pitchFamily="34" charset="0"/>
              </a:rPr>
              <a:t>Das Unterrichtsfach Spanisch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1438" y="1768475"/>
            <a:ext cx="4425950" cy="4989513"/>
          </a:xfrm>
        </p:spPr>
        <p:txBody>
          <a:bodyPr tIns="0"/>
          <a:lstStyle/>
          <a:p>
            <a:pPr marL="431800" indent="-323850" eaLnBrk="1">
              <a:lnSpc>
                <a:spcPct val="102000"/>
              </a:lnSpc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de-DE" altLang="de-DE" b="1" smtClean="0">
                <a:latin typeface="Calibri" panose="020F0502020204030204" pitchFamily="34" charset="0"/>
              </a:rPr>
              <a:t>Lehrwerk</a:t>
            </a:r>
            <a:r>
              <a:rPr lang="de-DE" altLang="de-DE" smtClean="0">
                <a:latin typeface="Calibri" panose="020F0502020204030204" pitchFamily="34" charset="0"/>
              </a:rPr>
              <a:t>: </a:t>
            </a:r>
          </a:p>
          <a:p>
            <a:pPr marL="863600" lvl="1" indent="-323850" eaLnBrk="1">
              <a:lnSpc>
                <a:spcPct val="102000"/>
              </a:lnSpc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de-DE" altLang="de-DE" smtClean="0">
                <a:latin typeface="Calibri" panose="020F0502020204030204" pitchFamily="34" charset="0"/>
              </a:rPr>
              <a:t>Vamos Adelante von Klett     (3 Bände)</a:t>
            </a:r>
          </a:p>
          <a:p>
            <a:pPr marL="431800" indent="-323850" eaLnBrk="1">
              <a:lnSpc>
                <a:spcPct val="102000"/>
              </a:lnSpc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de-DE" altLang="de-DE" b="1" smtClean="0">
                <a:latin typeface="Calibri" panose="020F0502020204030204" pitchFamily="34" charset="0"/>
              </a:rPr>
              <a:t>Zusatzmaterialien</a:t>
            </a:r>
            <a:r>
              <a:rPr lang="de-DE" altLang="de-DE" smtClean="0">
                <a:latin typeface="Calibri" panose="020F0502020204030204" pitchFamily="34" charset="0"/>
              </a:rPr>
              <a:t>: </a:t>
            </a:r>
          </a:p>
          <a:p>
            <a:pPr marL="863600" lvl="1" indent="-323850" eaLnBrk="1">
              <a:lnSpc>
                <a:spcPct val="102000"/>
              </a:lnSpc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de-DE" altLang="de-DE" smtClean="0">
                <a:latin typeface="Calibri" panose="020F0502020204030204" pitchFamily="34" charset="0"/>
              </a:rPr>
              <a:t>Arbeitsheft</a:t>
            </a:r>
          </a:p>
          <a:p>
            <a:pPr marL="863600" lvl="1" indent="-323850" eaLnBrk="1">
              <a:lnSpc>
                <a:spcPct val="102000"/>
              </a:lnSpc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de-DE" altLang="de-DE" smtClean="0">
                <a:latin typeface="Calibri" panose="020F0502020204030204" pitchFamily="34" charset="0"/>
              </a:rPr>
              <a:t>Grammatikheft</a:t>
            </a:r>
          </a:p>
          <a:p>
            <a:pPr marL="431800" indent="-323850" eaLnBrk="1">
              <a:lnSpc>
                <a:spcPct val="102000"/>
              </a:lnSpc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de-DE" altLang="de-DE" smtClean="0">
                <a:latin typeface="Calibri" panose="020F0502020204030204" pitchFamily="34" charset="0"/>
              </a:rPr>
              <a:t>Diverse Materialien des Verlags </a:t>
            </a:r>
            <a:r>
              <a:rPr lang="de-DE" altLang="de-DE" sz="2800" smtClean="0">
                <a:latin typeface="Calibri" panose="020F0502020204030204" pitchFamily="34" charset="0"/>
              </a:rPr>
              <a:t>(Vokabeltrainer, Klassenarbeitstrainer, etc)</a:t>
            </a:r>
          </a:p>
        </p:txBody>
      </p:sp>
      <p:pic>
        <p:nvPicPr>
          <p:cNvPr id="9220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9863" y="-612775"/>
            <a:ext cx="8248651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/>
          <a:lstStyle/>
          <a:p>
            <a:pPr eaLnBrk="1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altLang="de-DE" b="1" smtClean="0">
                <a:latin typeface="Calibri" panose="020F0502020204030204" pitchFamily="34" charset="0"/>
              </a:rPr>
              <a:t>Der Spanischunterricht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1388" y="1477963"/>
            <a:ext cx="4608512" cy="5578475"/>
          </a:xfrm>
        </p:spPr>
        <p:txBody>
          <a:bodyPr tIns="0"/>
          <a:lstStyle/>
          <a:p>
            <a:pPr marL="431800" indent="-323850" eaLnBrk="1">
              <a:lnSpc>
                <a:spcPct val="102000"/>
              </a:lnSpc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de-DE" altLang="de-DE" b="1" smtClean="0">
                <a:latin typeface="Calibri" panose="020F0502020204030204" pitchFamily="34" charset="0"/>
              </a:rPr>
              <a:t>Anforderungen</a:t>
            </a:r>
            <a:r>
              <a:rPr lang="de-DE" altLang="de-DE" smtClean="0">
                <a:latin typeface="Calibri" panose="020F0502020204030204" pitchFamily="34" charset="0"/>
              </a:rPr>
              <a:t>             </a:t>
            </a:r>
            <a:r>
              <a:rPr lang="de-DE" altLang="de-DE" sz="2200" smtClean="0">
                <a:latin typeface="Calibri" panose="020F0502020204030204" pitchFamily="34" charset="0"/>
              </a:rPr>
              <a:t>(wie in den anderen modernen Fremdsprachen)</a:t>
            </a:r>
          </a:p>
          <a:p>
            <a:pPr marL="863600" lvl="1" indent="-323850" eaLnBrk="1">
              <a:lnSpc>
                <a:spcPct val="102000"/>
              </a:lnSpc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de-DE" altLang="de-DE" sz="2400" smtClean="0">
                <a:latin typeface="Calibri" panose="020F0502020204030204" pitchFamily="34" charset="0"/>
              </a:rPr>
              <a:t>Lesen, Hören. Sprechen, Schreiben</a:t>
            </a:r>
          </a:p>
          <a:p>
            <a:pPr marL="863600" lvl="1" indent="-323850" eaLnBrk="1">
              <a:lnSpc>
                <a:spcPct val="102000"/>
              </a:lnSpc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de-DE" altLang="de-DE" sz="2400" smtClean="0">
                <a:latin typeface="Calibri" panose="020F0502020204030204" pitchFamily="34" charset="0"/>
              </a:rPr>
              <a:t>Vokabeln (v.a. Kl.8)</a:t>
            </a:r>
          </a:p>
          <a:p>
            <a:pPr marL="863600" lvl="1" indent="-323850" eaLnBrk="1">
              <a:lnSpc>
                <a:spcPct val="102000"/>
              </a:lnSpc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de-DE" altLang="de-DE" sz="2400" smtClean="0">
                <a:latin typeface="Calibri" panose="020F0502020204030204" pitchFamily="34" charset="0"/>
              </a:rPr>
              <a:t>Grammatik (v.a. Kl.9)</a:t>
            </a:r>
          </a:p>
          <a:p>
            <a:pPr marL="431800" indent="-323850" eaLnBrk="1">
              <a:lnSpc>
                <a:spcPct val="102000"/>
              </a:lnSpc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de-DE" altLang="de-DE" b="1" smtClean="0">
                <a:latin typeface="Calibri" panose="020F0502020204030204" pitchFamily="34" charset="0"/>
              </a:rPr>
              <a:t>Herausforderung</a:t>
            </a:r>
            <a:r>
              <a:rPr lang="de-DE" altLang="de-DE" smtClean="0">
                <a:latin typeface="Calibri" panose="020F0502020204030204" pitchFamily="34" charset="0"/>
              </a:rPr>
              <a:t>: </a:t>
            </a:r>
          </a:p>
          <a:p>
            <a:pPr marL="863600" lvl="1" indent="-323850" eaLnBrk="1">
              <a:lnSpc>
                <a:spcPct val="102000"/>
              </a:lnSpc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de-DE" altLang="de-DE" sz="2400" smtClean="0">
                <a:latin typeface="Calibri" panose="020F0502020204030204" pitchFamily="34" charset="0"/>
              </a:rPr>
              <a:t>nur 3 Jahre für ähnliche Inhalte</a:t>
            </a:r>
          </a:p>
          <a:p>
            <a:pPr marL="863600" lvl="1" indent="-323850" eaLnBrk="1">
              <a:lnSpc>
                <a:spcPct val="102000"/>
              </a:lnSpc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de-DE" altLang="de-DE" sz="2400" smtClean="0">
                <a:latin typeface="Calibri" panose="020F0502020204030204" pitchFamily="34" charset="0"/>
              </a:rPr>
              <a:t>passives Verständnis vs aktives Können </a:t>
            </a:r>
          </a:p>
        </p:txBody>
      </p:sp>
      <p:pic>
        <p:nvPicPr>
          <p:cNvPr id="11268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903288"/>
            <a:ext cx="4495800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" t="6708" r="3978" b="7295"/>
          <a:stretch>
            <a:fillRect/>
          </a:stretch>
        </p:blipFill>
        <p:spPr bwMode="auto">
          <a:xfrm rot="-737164">
            <a:off x="1223963" y="4195763"/>
            <a:ext cx="349408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/>
          <a:lstStyle/>
          <a:p>
            <a:pPr eaLnBrk="1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altLang="de-DE" b="1" smtClean="0">
                <a:latin typeface="Calibri" panose="020F0502020204030204" pitchFamily="34" charset="0"/>
              </a:rPr>
              <a:t>Verlauf und Schwerpunkte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768475"/>
            <a:ext cx="8562975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/>
          <a:lstStyle/>
          <a:p>
            <a:pPr eaLnBrk="1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altLang="de-DE" b="1" smtClean="0">
                <a:latin typeface="Calibri" panose="020F0502020204030204" pitchFamily="34" charset="0"/>
              </a:rPr>
              <a:t>Themen im Spanischunterricht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4032250"/>
            <a:ext cx="2457450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5454650"/>
            <a:ext cx="2168525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3887788"/>
            <a:ext cx="2303462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4464050"/>
            <a:ext cx="1668463" cy="253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5711825"/>
            <a:ext cx="169545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840538" y="4311650"/>
            <a:ext cx="1803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2000"/>
              </a:lnSpc>
            </a:pPr>
            <a:r>
              <a:rPr lang="de-DE" altLang="de-DE" sz="3200" b="1">
                <a:solidFill>
                  <a:srgbClr val="000000"/>
                </a:solidFill>
                <a:latin typeface="Calibri" panose="020F0502020204030204" pitchFamily="34" charset="0"/>
              </a:rPr>
              <a:t>Kultur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408738" y="3702050"/>
            <a:ext cx="2016125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2000"/>
              </a:lnSpc>
            </a:pPr>
            <a:r>
              <a:rPr lang="de-DE" altLang="de-DE" sz="2400">
                <a:solidFill>
                  <a:srgbClr val="000000"/>
                </a:solidFill>
                <a:latin typeface="Calibri" panose="020F0502020204030204" pitchFamily="34" charset="0"/>
              </a:rPr>
              <a:t>Landeskunde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272338" y="4824413"/>
            <a:ext cx="21240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2000"/>
              </a:lnSpc>
            </a:pPr>
            <a:r>
              <a:rPr lang="de-DE" altLang="de-DE" sz="2400">
                <a:solidFill>
                  <a:srgbClr val="000000"/>
                </a:solidFill>
                <a:latin typeface="Calibri" panose="020F0502020204030204" pitchFamily="34" charset="0"/>
              </a:rPr>
              <a:t>Musik/ Kunst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7412038" y="3209925"/>
            <a:ext cx="1803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2000"/>
              </a:lnSpc>
            </a:pPr>
            <a:r>
              <a:rPr lang="de-DE" altLang="de-DE" sz="2400">
                <a:solidFill>
                  <a:srgbClr val="000000"/>
                </a:solidFill>
                <a:latin typeface="Calibri" panose="020F0502020204030204" pitchFamily="34" charset="0"/>
              </a:rPr>
              <a:t>Geschichte</a:t>
            </a:r>
          </a:p>
        </p:txBody>
      </p:sp>
      <p:sp>
        <p:nvSpPr>
          <p:cNvPr id="15372" name="Text Box 11"/>
          <p:cNvSpPr txBox="1">
            <a:spLocks noChangeArrowheads="1"/>
          </p:cNvSpPr>
          <p:nvPr/>
        </p:nvSpPr>
        <p:spPr bwMode="auto">
          <a:xfrm>
            <a:off x="2087563" y="1533525"/>
            <a:ext cx="5691187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2000"/>
              </a:lnSpc>
            </a:pPr>
            <a:r>
              <a:rPr lang="de-DE" altLang="de-DE" sz="3600" b="1">
                <a:solidFill>
                  <a:srgbClr val="000000"/>
                </a:solidFill>
                <a:latin typeface="Calibri" panose="020F0502020204030204" pitchFamily="34" charset="0"/>
              </a:rPr>
              <a:t>Lateinamerika und Spanien</a:t>
            </a:r>
          </a:p>
        </p:txBody>
      </p:sp>
      <p:pic>
        <p:nvPicPr>
          <p:cNvPr id="15373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2384425"/>
            <a:ext cx="334962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4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2886075"/>
            <a:ext cx="1546225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767513" y="5327650"/>
            <a:ext cx="10080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2000"/>
              </a:lnSpc>
            </a:pPr>
            <a:r>
              <a:rPr lang="de-DE" altLang="de-DE" sz="2400">
                <a:solidFill>
                  <a:srgbClr val="000000"/>
                </a:solidFill>
                <a:latin typeface="Calibri" panose="020F0502020204030204" pitchFamily="34" charset="0"/>
              </a:rPr>
              <a:t>Feste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011863" y="2592388"/>
            <a:ext cx="24844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2000"/>
              </a:lnSpc>
            </a:pPr>
            <a:r>
              <a:rPr lang="de-DE" altLang="de-DE" sz="3200" b="1">
                <a:solidFill>
                  <a:srgbClr val="000000"/>
                </a:solidFill>
                <a:latin typeface="Calibri" panose="020F0502020204030204" pitchFamily="34" charset="0"/>
              </a:rPr>
              <a:t>Lebensweise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767513" y="5934075"/>
            <a:ext cx="2663825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2000"/>
              </a:lnSpc>
            </a:pPr>
            <a:r>
              <a:rPr lang="de-DE" altLang="de-DE" sz="2400" b="1">
                <a:solidFill>
                  <a:srgbClr val="000000"/>
                </a:solidFill>
                <a:latin typeface="Calibri" panose="020F0502020204030204" pitchFamily="34" charset="0"/>
              </a:rPr>
              <a:t>Herausforderungen</a:t>
            </a:r>
            <a:r>
              <a:rPr lang="de-DE" altLang="de-DE" sz="2400">
                <a:solidFill>
                  <a:srgbClr val="000000"/>
                </a:solidFill>
                <a:latin typeface="Calibri" panose="020F0502020204030204" pitchFamily="34" charset="0"/>
              </a:rPr>
              <a:t>/ Kontroversen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altLang="de-DE" b="1" smtClean="0"/>
              <a:t>Spanisch – eine gute Wahl?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552575"/>
            <a:ext cx="4048125" cy="543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1438" y="2057400"/>
            <a:ext cx="4425950" cy="1182688"/>
          </a:xfrm>
        </p:spPr>
        <p:txBody>
          <a:bodyPr/>
          <a:lstStyle/>
          <a:p>
            <a:pPr marL="431800" indent="-323850" eaLnBrk="1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de-DE" altLang="de-DE" smtClean="0"/>
              <a:t>Entscheidungshilfe nutzen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221288" y="3384550"/>
            <a:ext cx="4425950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224" rIns="0" bIns="0"/>
          <a:lstStyle>
            <a:lvl1pPr marL="431800" indent="-3238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ts val="1413"/>
              </a:spcAft>
              <a:buSzPct val="45000"/>
              <a:buFont typeface="Wingdings" panose="05000000000000000000" pitchFamily="2" charset="2"/>
              <a:buChar char=""/>
            </a:pPr>
            <a:r>
              <a:rPr lang="de-DE" altLang="de-DE" sz="3200">
                <a:solidFill>
                  <a:srgbClr val="000000"/>
                </a:solidFill>
              </a:rPr>
              <a:t>Im Zweifel mit dem/den Sprachenlehrer/n sprechen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184775" y="5616575"/>
            <a:ext cx="44259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224" rIns="0" bIns="0"/>
          <a:lstStyle>
            <a:lvl1pPr marL="431800" indent="-3238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ts val="1413"/>
              </a:spcAft>
              <a:buSzPct val="45000"/>
              <a:buFont typeface="Wingdings" panose="05000000000000000000" pitchFamily="2" charset="2"/>
              <a:buChar char=""/>
            </a:pPr>
            <a:r>
              <a:rPr lang="de-DE" altLang="de-DE" sz="3200">
                <a:solidFill>
                  <a:srgbClr val="000000"/>
                </a:solidFill>
              </a:rPr>
              <a:t>Bitte NICHT wegen  Freunden wählen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720725" y="792163"/>
            <a:ext cx="8567738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2000"/>
              </a:lnSpc>
            </a:pPr>
            <a:r>
              <a:rPr lang="de-DE" altLang="de-DE" sz="6000" b="1">
                <a:solidFill>
                  <a:srgbClr val="000000"/>
                </a:solidFill>
                <a:latin typeface="Calibri" panose="020F0502020204030204" pitchFamily="34" charset="0"/>
              </a:rPr>
              <a:t>Haben Sie noch Fragen?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611313" y="5688013"/>
            <a:ext cx="7532687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2000"/>
              </a:lnSpc>
            </a:pPr>
            <a:r>
              <a:rPr lang="de-DE" altLang="de-DE" sz="4400">
                <a:solidFill>
                  <a:srgbClr val="000000"/>
                </a:solidFill>
                <a:latin typeface="Calibri" panose="020F0502020204030204" pitchFamily="34" charset="0"/>
              </a:rPr>
              <a:t>lena.fritz@grieshaber-gym.de 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1295400" y="5256213"/>
            <a:ext cx="76327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2000"/>
              </a:lnSpc>
            </a:pPr>
            <a:r>
              <a:rPr lang="de-DE" altLang="de-DE" sz="2800">
                <a:solidFill>
                  <a:srgbClr val="000000"/>
                </a:solidFill>
                <a:latin typeface="Calibri" panose="020F0502020204030204" pitchFamily="34" charset="0"/>
              </a:rPr>
              <a:t>Sie können mich auch per Mail erreichen unter: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281238"/>
            <a:ext cx="9688512" cy="434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Benutzerdefiniert</PresentationFormat>
  <Paragraphs>49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Arial</vt:lpstr>
      <vt:lpstr>Microsoft YaHei</vt:lpstr>
      <vt:lpstr>Times New Roman</vt:lpstr>
      <vt:lpstr>Lucida Sans Unicode</vt:lpstr>
      <vt:lpstr>Calibri</vt:lpstr>
      <vt:lpstr>Wingdings</vt:lpstr>
      <vt:lpstr>Symbol</vt:lpstr>
      <vt:lpstr>Office</vt:lpstr>
      <vt:lpstr>PowerPoint-Präsentation</vt:lpstr>
      <vt:lpstr>PowerPoint-Präsentation</vt:lpstr>
      <vt:lpstr>Allgemeines zur Sprache</vt:lpstr>
      <vt:lpstr>Das Unterrichtsfach Spanisch</vt:lpstr>
      <vt:lpstr>Der Spanischunterricht</vt:lpstr>
      <vt:lpstr>Verlauf und Schwerpunkte</vt:lpstr>
      <vt:lpstr>Themen im Spanischunterricht</vt:lpstr>
      <vt:lpstr>Spanisch – eine gute Wahl?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Fritz, Lena</dc:creator>
  <cp:lastModifiedBy>Fuhrich, Marcus</cp:lastModifiedBy>
  <cp:revision>5</cp:revision>
  <cp:lastPrinted>1601-01-01T00:00:00Z</cp:lastPrinted>
  <dcterms:created xsi:type="dcterms:W3CDTF">2020-03-01T11:02:12Z</dcterms:created>
  <dcterms:modified xsi:type="dcterms:W3CDTF">2023-03-03T08:04:32Z</dcterms:modified>
</cp:coreProperties>
</file>