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58" r:id="rId4"/>
    <p:sldId id="296" r:id="rId5"/>
    <p:sldId id="271" r:id="rId6"/>
    <p:sldId id="289" r:id="rId7"/>
    <p:sldId id="282" r:id="rId8"/>
    <p:sldId id="283" r:id="rId9"/>
    <p:sldId id="290" r:id="rId10"/>
    <p:sldId id="285" r:id="rId11"/>
    <p:sldId id="284" r:id="rId12"/>
    <p:sldId id="277" r:id="rId13"/>
    <p:sldId id="276" r:id="rId14"/>
    <p:sldId id="286" r:id="rId15"/>
    <p:sldId id="297" r:id="rId16"/>
    <p:sldId id="298" r:id="rId17"/>
    <p:sldId id="300" r:id="rId18"/>
    <p:sldId id="287" r:id="rId19"/>
    <p:sldId id="299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2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4BAF65-3CA7-4475-B1E5-15E46AB847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83B32F0-081F-42B9-B7FD-22803B602F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6BF4027-EE6F-43C2-9CFA-D3E55DB7D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ACB8-C780-415E-8DF7-A8D9F2A109F3}" type="datetimeFigureOut">
              <a:rPr lang="de-DE" smtClean="0"/>
              <a:t>13.03.2023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82B16B-9D3B-4735-9573-F0CFAE77E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A018942-AE21-47B0-BD50-AA90462B1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27876-D8FD-4813-AE32-2B66816EEA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2801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895A0E-ED68-4CE4-BF4D-CC21621A5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CEC6D2C-51F8-42DB-A4B0-A779C2F2F8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738984-0345-4C46-8F21-198677108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ACB8-C780-415E-8DF7-A8D9F2A109F3}" type="datetimeFigureOut">
              <a:rPr lang="de-DE" smtClean="0"/>
              <a:t>13.03.2023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39E9EAB-0046-4154-9FBF-8E42871FC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85D0B67-B149-41A5-A8B3-B7D5C620D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27876-D8FD-4813-AE32-2B66816EEA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366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7DBCA7B-34F1-4317-9C25-D938F695B3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6B9D128-88B1-405F-98DA-794A0972C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59B524-DDFC-4490-9144-24FBE476D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ACB8-C780-415E-8DF7-A8D9F2A109F3}" type="datetimeFigureOut">
              <a:rPr lang="de-DE" smtClean="0"/>
              <a:t>13.03.2023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92B3A64-0235-4087-B057-87E04A96F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4470FD-3EB2-43DD-BFF3-7C2B234A9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27876-D8FD-4813-AE32-2B66816EEA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8765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8AB3F7-0DCF-4687-916B-84ABF07FA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C42BB1-D028-4115-8548-9C587ED1A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375800-774F-4265-A5C6-E3D6D47CD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ACB8-C780-415E-8DF7-A8D9F2A109F3}" type="datetimeFigureOut">
              <a:rPr lang="de-DE" smtClean="0"/>
              <a:t>13.03.2023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019F2CF-E7FA-40CF-908B-D4024EE7B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38DBF14-F41F-4762-84F4-6BC3A8DBA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27876-D8FD-4813-AE32-2B66816EEA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0213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A339E9-C6C9-4428-A1E0-EBB1583D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5838574-2548-455B-B177-66D4E7D8B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0EB88B-E3E1-470E-8D91-B0DEED7F7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ACB8-C780-415E-8DF7-A8D9F2A109F3}" type="datetimeFigureOut">
              <a:rPr lang="de-DE" smtClean="0"/>
              <a:t>13.03.2023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B6B013-CE2A-4CDC-A777-1CD7AC6B8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2D20A7-8FBA-490F-839F-CEE1080CF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27876-D8FD-4813-AE32-2B66816EEA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7376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9CE8C3-FDCD-4983-8831-F08A25539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F9F63E6-94B0-462B-942C-C87E3A7E55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A764892-BCC3-47A4-96F8-D85D1DC65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98DF6F5-58C3-4763-A0D0-662FE8432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ACB8-C780-415E-8DF7-A8D9F2A109F3}" type="datetimeFigureOut">
              <a:rPr lang="de-DE" smtClean="0"/>
              <a:t>13.03.2023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1A1E703-3CC7-4DE2-854B-E9E12ACC6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723F5C5-DB8F-4524-86BE-CEA8B6A30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27876-D8FD-4813-AE32-2B66816EEA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6951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AC9969-6548-47E5-AE02-96EE52F88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5629A5E-0EB1-45CE-8478-CBC684BD8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C599E0C-4AE7-42D6-BF99-59AA1F36FC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9FB35B4-8116-4C7C-BC39-5DC27BAA89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9767DFF-1E33-42F8-8017-0091EB7B3E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ACBFAD2-ED21-4ED9-ABE2-DC48B341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ACB8-C780-415E-8DF7-A8D9F2A109F3}" type="datetimeFigureOut">
              <a:rPr lang="de-DE" smtClean="0"/>
              <a:t>13.03.2023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ED5E019-1D59-4E4C-B29B-A8BE903C8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EADD266-F8A7-44AC-B281-E46B4E8A6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27876-D8FD-4813-AE32-2B66816EEA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862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3A1F95-E9A7-4FE6-AFDC-812B8FC4B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E30608B-5F29-4681-98D4-F8C07F8B6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ACB8-C780-415E-8DF7-A8D9F2A109F3}" type="datetimeFigureOut">
              <a:rPr lang="de-DE" smtClean="0"/>
              <a:t>13.03.2023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41CD240-F5F5-4771-95E3-3A0C41D69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63546C1-52C9-42D3-8575-A32F7E76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27876-D8FD-4813-AE32-2B66816EEA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3996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BDCE5CC-27E8-4FF3-AFB8-0715E6A41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ACB8-C780-415E-8DF7-A8D9F2A109F3}" type="datetimeFigureOut">
              <a:rPr lang="de-DE" smtClean="0"/>
              <a:t>13.03.2023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CD8AA1-4076-468F-BBD0-FCBC5F491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3DE204B-857A-4B5B-8842-784B88CCD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27876-D8FD-4813-AE32-2B66816EEA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5879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615B23-5624-47A0-BCF3-3BBC70172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183C3B-DBA6-4BB9-A3BB-C35A53C62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49DAE1A-873C-4954-8C7E-F1F6600535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E5382FE-62D3-4AA5-A445-10120592B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ACB8-C780-415E-8DF7-A8D9F2A109F3}" type="datetimeFigureOut">
              <a:rPr lang="de-DE" smtClean="0"/>
              <a:t>13.03.2023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D4C7C09-9F51-49E3-8ECA-AE1FD8C9C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AF39AAD-DEC6-4B79-B688-175CF83BD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27876-D8FD-4813-AE32-2B66816EEA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6206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BA10AA-4275-416C-9502-968249E9F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3E38955-F1EC-49E9-A2BE-EA16CC48BC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986C874-E51A-4DB9-927A-B2569EEA5B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3A98B9F-5C01-4373-BF30-AA5448012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ACB8-C780-415E-8DF7-A8D9F2A109F3}" type="datetimeFigureOut">
              <a:rPr lang="de-DE" smtClean="0"/>
              <a:t>13.03.2023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5BE957B-3776-43C5-B54E-3B3A20F93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D8BBA4D-7A82-4A99-A2B8-CEDBD4573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27876-D8FD-4813-AE32-2B66816EEA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006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8ACC27D-3EAE-4B98-A483-BAEC49F3A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70F3A7F-A2F0-43AF-85C1-186A59A3C2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191B668-249F-47CA-B425-ACFB5B8206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CACB8-C780-415E-8DF7-A8D9F2A109F3}" type="datetimeFigureOut">
              <a:rPr lang="de-DE" smtClean="0"/>
              <a:t>13.03.2023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C6B30F8-430B-4A6D-8D18-B100CA156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77D29A0-6BB0-423C-B414-15843D84E2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27876-D8FD-4813-AE32-2B66816EEA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5338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michaelbach.de/ot/ang-cafewall/index-d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F3039EA-26D8-4EAD-9435-6796901B9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280" y="275587"/>
            <a:ext cx="8687439" cy="646875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821E810-81A8-4848-BA44-2EA675288C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B0CA920-B4B2-4044-BA72-B9DE087952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3558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EFD886-9A9B-4381-9E1F-52965664E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9362"/>
          </a:xfrm>
        </p:spPr>
        <p:txBody>
          <a:bodyPr>
            <a:normAutofit/>
          </a:bodyPr>
          <a:lstStyle/>
          <a:p>
            <a:r>
              <a:rPr lang="de-DE" sz="3100" dirty="0">
                <a:hlinkClick r:id="rId2"/>
              </a:rPr>
              <a:t>https://michaelbach.de/ot/ang-cafewall/index-de.html</a:t>
            </a:r>
            <a:endParaRPr lang="de-DE" sz="3100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1371C515-7CB7-4D59-B94A-6019DE7455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6242" t="34750" r="44246" b="28531"/>
          <a:stretch/>
        </p:blipFill>
        <p:spPr>
          <a:xfrm>
            <a:off x="233597" y="2132350"/>
            <a:ext cx="5951956" cy="416351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9EDADEF-000F-4A3D-A8A7-B45B70E62A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435" t="29036" r="27695" b="23266"/>
          <a:stretch/>
        </p:blipFill>
        <p:spPr>
          <a:xfrm>
            <a:off x="5827745" y="1444488"/>
            <a:ext cx="5865616" cy="3429229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8046720" y="5295207"/>
            <a:ext cx="26850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Aus Lehrerfortbildungsmaterial BW zu IMP</a:t>
            </a:r>
          </a:p>
          <a:p>
            <a:r>
              <a:rPr lang="de-DE" sz="900" dirty="0"/>
              <a:t>Screenshots von Ausführung des Programms „</a:t>
            </a:r>
            <a:r>
              <a:rPr lang="de-DE" sz="900" dirty="0" err="1"/>
              <a:t>kaffeehaus</a:t>
            </a:r>
            <a:r>
              <a:rPr lang="de-DE" sz="900" dirty="0"/>
              <a:t>“ </a:t>
            </a:r>
          </a:p>
          <a:p>
            <a:endParaRPr lang="de-DE" sz="900" dirty="0"/>
          </a:p>
          <a:p>
            <a:r>
              <a:rPr lang="de-DE" sz="900" dirty="0"/>
              <a:t>beides Creative Commons 3.0 (Eisenmann/März2019)</a:t>
            </a:r>
          </a:p>
        </p:txBody>
      </p:sp>
    </p:spTree>
    <p:extLst>
      <p:ext uri="{BB962C8B-B14F-4D97-AF65-F5344CB8AC3E}">
        <p14:creationId xmlns:p14="http://schemas.microsoft.com/office/powerpoint/2010/main" val="2169552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F4223D-373E-40EF-89C5-11714B885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6148"/>
          </a:xfrm>
        </p:spPr>
        <p:txBody>
          <a:bodyPr>
            <a:normAutofit fontScale="90000"/>
          </a:bodyPr>
          <a:lstStyle/>
          <a:p>
            <a:r>
              <a:rPr lang="de-DE" b="1" dirty="0"/>
              <a:t>IMP - Inhalte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255C13-1D3E-4767-BC80-2A81A3CB5F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969818"/>
            <a:ext cx="3018183" cy="52071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600" b="1" dirty="0"/>
              <a:t>I</a:t>
            </a:r>
            <a:r>
              <a:rPr lang="de-DE" sz="2600" dirty="0"/>
              <a:t>nformatik</a:t>
            </a:r>
          </a:p>
          <a:p>
            <a:pPr marL="0" indent="0">
              <a:buNone/>
            </a:pPr>
            <a:endParaRPr lang="de-DE" sz="2600" dirty="0"/>
          </a:p>
          <a:p>
            <a:r>
              <a:rPr lang="de-DE" sz="2600" dirty="0"/>
              <a:t>Daten und Codierung</a:t>
            </a:r>
          </a:p>
          <a:p>
            <a:pPr marL="0" indent="0">
              <a:buNone/>
            </a:pPr>
            <a:endParaRPr lang="de-DE" sz="2600" dirty="0"/>
          </a:p>
          <a:p>
            <a:r>
              <a:rPr lang="de-DE" sz="2600" dirty="0"/>
              <a:t>Algorithmen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D827B1B-0739-4DE8-86E4-066C8902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4183" y="969818"/>
            <a:ext cx="3232630" cy="52071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600" b="1" dirty="0"/>
              <a:t>M</a:t>
            </a:r>
            <a:r>
              <a:rPr lang="de-DE" sz="2600" dirty="0"/>
              <a:t>athematik</a:t>
            </a:r>
          </a:p>
          <a:p>
            <a:pPr marL="0" indent="0">
              <a:buNone/>
            </a:pPr>
            <a:endParaRPr lang="de-DE" sz="2600" dirty="0"/>
          </a:p>
          <a:p>
            <a:r>
              <a:rPr lang="de-DE" sz="2600" dirty="0"/>
              <a:t>Kryptologie, Zahlentheorie</a:t>
            </a:r>
          </a:p>
          <a:p>
            <a:endParaRPr lang="de-DE" sz="2600" dirty="0"/>
          </a:p>
          <a:p>
            <a:r>
              <a:rPr lang="de-DE" sz="2600" dirty="0"/>
              <a:t>Geometrie</a:t>
            </a:r>
          </a:p>
          <a:p>
            <a:endParaRPr lang="de-DE" sz="2600" dirty="0"/>
          </a:p>
          <a:p>
            <a:r>
              <a:rPr lang="de-DE" sz="2600" dirty="0"/>
              <a:t>Aussagenlogik und Graphen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77564B0-85B3-41AB-9D49-BC53D418A91C}"/>
              </a:ext>
            </a:extLst>
          </p:cNvPr>
          <p:cNvSpPr txBox="1"/>
          <p:nvPr/>
        </p:nvSpPr>
        <p:spPr>
          <a:xfrm>
            <a:off x="7748307" y="969818"/>
            <a:ext cx="338743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b="1" dirty="0"/>
              <a:t>P</a:t>
            </a:r>
            <a:r>
              <a:rPr lang="de-DE" sz="2600" dirty="0"/>
              <a:t>hysik</a:t>
            </a:r>
          </a:p>
          <a:p>
            <a:endParaRPr lang="de-DE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600" dirty="0"/>
              <a:t>Astronomie und Geophysik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600" dirty="0"/>
              <a:t>Optik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02945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DCC8CA-888F-4ACD-85DA-0E66252BD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6074" y="309807"/>
            <a:ext cx="6926705" cy="1325563"/>
          </a:xfrm>
        </p:spPr>
        <p:txBody>
          <a:bodyPr/>
          <a:lstStyle/>
          <a:p>
            <a:r>
              <a:rPr lang="de-DE" dirty="0"/>
              <a:t>Königsberger Brückenproblem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91A8BC8D-2F42-401B-B975-741D318C45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1542" t="16263" r="36378" b="56176"/>
          <a:stretch/>
        </p:blipFill>
        <p:spPr>
          <a:xfrm>
            <a:off x="959371" y="3185014"/>
            <a:ext cx="4422098" cy="310322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1B6D48D-AB10-4358-BB9A-8CFD29B66D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75" t="21188" r="79099" b="42948"/>
          <a:stretch/>
        </p:blipFill>
        <p:spPr>
          <a:xfrm>
            <a:off x="1739185" y="309807"/>
            <a:ext cx="1710128" cy="2458387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7838902" y="5885411"/>
            <a:ext cx="2793076" cy="402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7614458" y="5677593"/>
            <a:ext cx="236081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Links oben: Ausführung eigenes Programm mit </a:t>
            </a:r>
            <a:r>
              <a:rPr lang="de-DE" sz="900" dirty="0" err="1"/>
              <a:t>geogebra</a:t>
            </a:r>
            <a:r>
              <a:rPr lang="de-DE" sz="900" dirty="0"/>
              <a:t> (</a:t>
            </a:r>
            <a:r>
              <a:rPr lang="de-DE" sz="900" dirty="0" err="1"/>
              <a:t>screenshot</a:t>
            </a:r>
            <a:r>
              <a:rPr lang="de-DE" sz="900" dirty="0"/>
              <a:t>)</a:t>
            </a:r>
          </a:p>
          <a:p>
            <a:r>
              <a:rPr lang="de-DE" sz="900" dirty="0"/>
              <a:t>Links unten: Lehrerfortbildungsmaterial BW zu IMP Creative Commons 3.0 (Grund/April 2018)</a:t>
            </a:r>
          </a:p>
          <a:p>
            <a:r>
              <a:rPr lang="de-DE" sz="900" dirty="0"/>
              <a:t>Rechts: eigene Zeichnung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A46A719-B81A-4673-BBC8-6D11A9A5E4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32" t="21004" r="31630" b="9977"/>
          <a:stretch/>
        </p:blipFill>
        <p:spPr>
          <a:xfrm>
            <a:off x="6096000" y="1974176"/>
            <a:ext cx="5022574" cy="315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54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8CBD7A72-B064-4B43-9558-B2ECE6DEFD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990" t="21117" r="20883" b="11921"/>
          <a:stretch/>
        </p:blipFill>
        <p:spPr>
          <a:xfrm>
            <a:off x="1439056" y="451160"/>
            <a:ext cx="9488773" cy="604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876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F4223D-373E-40EF-89C5-11714B885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6148"/>
          </a:xfrm>
        </p:spPr>
        <p:txBody>
          <a:bodyPr>
            <a:normAutofit fontScale="90000"/>
          </a:bodyPr>
          <a:lstStyle/>
          <a:p>
            <a:r>
              <a:rPr lang="de-DE" b="1" dirty="0"/>
              <a:t>IMP - Inhalte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255C13-1D3E-4767-BC80-2A81A3CB5F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969818"/>
            <a:ext cx="3018183" cy="52071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600" b="1" dirty="0"/>
              <a:t>I</a:t>
            </a:r>
            <a:r>
              <a:rPr lang="de-DE" sz="2600" dirty="0"/>
              <a:t>nformatik</a:t>
            </a:r>
          </a:p>
          <a:p>
            <a:pPr marL="0" indent="0">
              <a:buNone/>
            </a:pPr>
            <a:endParaRPr lang="de-DE" sz="2600" dirty="0"/>
          </a:p>
          <a:p>
            <a:r>
              <a:rPr lang="de-DE" sz="2600" dirty="0"/>
              <a:t>Daten und Codierung</a:t>
            </a:r>
          </a:p>
          <a:p>
            <a:endParaRPr lang="de-DE" sz="2600" dirty="0"/>
          </a:p>
          <a:p>
            <a:r>
              <a:rPr lang="de-DE" sz="2600" dirty="0"/>
              <a:t>Algorithmen</a:t>
            </a:r>
          </a:p>
          <a:p>
            <a:pPr marL="0" indent="0">
              <a:buNone/>
            </a:pPr>
            <a:endParaRPr lang="de-DE" sz="2600" dirty="0"/>
          </a:p>
          <a:p>
            <a:r>
              <a:rPr lang="de-DE" dirty="0"/>
              <a:t>Rechner und Netzwerke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D827B1B-0739-4DE8-86E4-066C8902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4183" y="969818"/>
            <a:ext cx="3232630" cy="52071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600" b="1" dirty="0"/>
              <a:t>M</a:t>
            </a:r>
            <a:r>
              <a:rPr lang="de-DE" sz="2600" dirty="0"/>
              <a:t>athematik</a:t>
            </a:r>
          </a:p>
          <a:p>
            <a:pPr marL="0" indent="0">
              <a:buNone/>
            </a:pPr>
            <a:endParaRPr lang="de-DE" sz="2600" dirty="0"/>
          </a:p>
          <a:p>
            <a:r>
              <a:rPr lang="de-DE" sz="2600" dirty="0"/>
              <a:t>Kryptologie, Zahlentheorie</a:t>
            </a:r>
          </a:p>
          <a:p>
            <a:endParaRPr lang="de-DE" sz="2600" dirty="0"/>
          </a:p>
          <a:p>
            <a:r>
              <a:rPr lang="de-DE" sz="2600" dirty="0"/>
              <a:t>Geometrie</a:t>
            </a:r>
          </a:p>
          <a:p>
            <a:endParaRPr lang="de-DE" sz="2600" dirty="0"/>
          </a:p>
          <a:p>
            <a:r>
              <a:rPr lang="de-DE" sz="2600" dirty="0"/>
              <a:t>Aussagenlogik und Graphen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77564B0-85B3-41AB-9D49-BC53D418A91C}"/>
              </a:ext>
            </a:extLst>
          </p:cNvPr>
          <p:cNvSpPr txBox="1"/>
          <p:nvPr/>
        </p:nvSpPr>
        <p:spPr>
          <a:xfrm>
            <a:off x="7788062" y="969818"/>
            <a:ext cx="33874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b="1" dirty="0"/>
              <a:t>P</a:t>
            </a:r>
            <a:r>
              <a:rPr lang="de-DE" sz="2600" dirty="0"/>
              <a:t>hysik</a:t>
            </a:r>
          </a:p>
          <a:p>
            <a:endParaRPr lang="de-DE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600" dirty="0"/>
              <a:t>Astronomie und Geophysik</a:t>
            </a:r>
          </a:p>
          <a:p>
            <a:endParaRPr lang="de-DE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600" dirty="0"/>
              <a:t>Optik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600" dirty="0"/>
              <a:t>Elektronik und Informations-verarbeitung</a:t>
            </a:r>
          </a:p>
        </p:txBody>
      </p:sp>
    </p:spTree>
    <p:extLst>
      <p:ext uri="{BB962C8B-B14F-4D97-AF65-F5344CB8AC3E}">
        <p14:creationId xmlns:p14="http://schemas.microsoft.com/office/powerpoint/2010/main" val="126478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Logische Schaltungen - Experiment, Theorie und Simulation</a:t>
            </a:r>
          </a:p>
        </p:txBody>
      </p:sp>
      <p:pic>
        <p:nvPicPr>
          <p:cNvPr id="10" name="Bild12"/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6955155" y="2372223"/>
            <a:ext cx="4398645" cy="2520315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8919556" y="5818909"/>
            <a:ext cx="227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Lehrerfortbildungsmaterial BW zu IMP</a:t>
            </a:r>
          </a:p>
          <a:p>
            <a:r>
              <a:rPr lang="de-DE" sz="900" dirty="0" err="1"/>
              <a:t>U.v.Harten</a:t>
            </a:r>
            <a:r>
              <a:rPr lang="de-DE" sz="900" dirty="0"/>
              <a:t>, </a:t>
            </a:r>
            <a:r>
              <a:rPr lang="de-DE" sz="900" dirty="0" err="1"/>
              <a:t>creative</a:t>
            </a:r>
            <a:r>
              <a:rPr lang="de-DE" sz="900" dirty="0"/>
              <a:t> </a:t>
            </a:r>
            <a:r>
              <a:rPr lang="de-DE" sz="900" dirty="0" err="1"/>
              <a:t>commons</a:t>
            </a:r>
            <a:r>
              <a:rPr lang="de-DE" sz="900" dirty="0"/>
              <a:t> 3.0 , Juli 2019 </a:t>
            </a:r>
          </a:p>
        </p:txBody>
      </p:sp>
      <p:graphicFrame>
        <p:nvGraphicFramePr>
          <p:cNvPr id="3" name="Tabelle 4">
            <a:extLst>
              <a:ext uri="{FF2B5EF4-FFF2-40B4-BE49-F238E27FC236}">
                <a16:creationId xmlns:a16="http://schemas.microsoft.com/office/drawing/2014/main" id="{1DB94D98-8DBD-4C0F-B9A4-D9C15AE662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78282"/>
              </p:ext>
            </p:extLst>
          </p:nvPr>
        </p:nvGraphicFramePr>
        <p:xfrm>
          <a:off x="967408" y="1778180"/>
          <a:ext cx="384313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1966">
                  <a:extLst>
                    <a:ext uri="{9D8B030D-6E8A-4147-A177-3AD203B41FA5}">
                      <a16:colId xmlns:a16="http://schemas.microsoft.com/office/drawing/2014/main" val="2404376005"/>
                    </a:ext>
                  </a:extLst>
                </a:gridCol>
                <a:gridCol w="1205948">
                  <a:extLst>
                    <a:ext uri="{9D8B030D-6E8A-4147-A177-3AD203B41FA5}">
                      <a16:colId xmlns:a16="http://schemas.microsoft.com/office/drawing/2014/main" val="1490041172"/>
                    </a:ext>
                  </a:extLst>
                </a:gridCol>
                <a:gridCol w="1325217">
                  <a:extLst>
                    <a:ext uri="{9D8B030D-6E8A-4147-A177-3AD203B41FA5}">
                      <a16:colId xmlns:a16="http://schemas.microsoft.com/office/drawing/2014/main" val="3159299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322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914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902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412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155160"/>
                  </a:ext>
                </a:extLst>
              </a:tr>
            </a:tbl>
          </a:graphicData>
        </a:graphic>
      </p:graphicFrame>
      <p:pic>
        <p:nvPicPr>
          <p:cNvPr id="16" name="Form2">
            <a:extLst>
              <a:ext uri="{FF2B5EF4-FFF2-40B4-BE49-F238E27FC236}">
                <a16:creationId xmlns:a16="http://schemas.microsoft.com/office/drawing/2014/main" id="{2FA0175B-0D99-465B-BF75-D1AA18A0C6D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40522" y="4158039"/>
            <a:ext cx="5003971" cy="1468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8957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F4223D-373E-40EF-89C5-11714B885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6148"/>
          </a:xfrm>
        </p:spPr>
        <p:txBody>
          <a:bodyPr>
            <a:normAutofit fontScale="90000"/>
          </a:bodyPr>
          <a:lstStyle/>
          <a:p>
            <a:r>
              <a:rPr lang="de-DE" b="1" dirty="0"/>
              <a:t>IMP - Inhalte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255C13-1D3E-4767-BC80-2A81A3CB5F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969818"/>
            <a:ext cx="3018183" cy="520714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b="1" dirty="0"/>
              <a:t>I</a:t>
            </a:r>
            <a:r>
              <a:rPr lang="de-DE" dirty="0"/>
              <a:t>nformatik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Daten und Codierung</a:t>
            </a:r>
          </a:p>
          <a:p>
            <a:endParaRPr lang="de-DE" dirty="0"/>
          </a:p>
          <a:p>
            <a:r>
              <a:rPr lang="de-DE" dirty="0"/>
              <a:t>Algorithmen</a:t>
            </a:r>
          </a:p>
          <a:p>
            <a:endParaRPr lang="de-DE" dirty="0"/>
          </a:p>
          <a:p>
            <a:r>
              <a:rPr lang="de-DE" dirty="0"/>
              <a:t>Rechner und Netzwerke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Datensicherheit und Informations-gesellschaft</a:t>
            </a:r>
          </a:p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D827B1B-0739-4DE8-86E4-066C8902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4183" y="969818"/>
            <a:ext cx="3232630" cy="520714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b="1" dirty="0"/>
              <a:t>M</a:t>
            </a:r>
            <a:r>
              <a:rPr lang="de-DE" dirty="0"/>
              <a:t>athematik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Kryptologie, Zahlentheorie</a:t>
            </a:r>
          </a:p>
          <a:p>
            <a:endParaRPr lang="de-DE" dirty="0"/>
          </a:p>
          <a:p>
            <a:r>
              <a:rPr lang="de-DE" dirty="0"/>
              <a:t>Geometrie</a:t>
            </a:r>
          </a:p>
          <a:p>
            <a:endParaRPr lang="de-DE" dirty="0"/>
          </a:p>
          <a:p>
            <a:r>
              <a:rPr lang="de-DE" dirty="0"/>
              <a:t>Aussagenlogik und Graphentheorie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77564B0-85B3-41AB-9D49-BC53D418A91C}"/>
              </a:ext>
            </a:extLst>
          </p:cNvPr>
          <p:cNvSpPr txBox="1"/>
          <p:nvPr/>
        </p:nvSpPr>
        <p:spPr>
          <a:xfrm>
            <a:off x="7814567" y="831274"/>
            <a:ext cx="3387436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P</a:t>
            </a:r>
            <a:r>
              <a:rPr lang="de-DE" sz="2800" dirty="0"/>
              <a:t>hysik</a:t>
            </a:r>
          </a:p>
          <a:p>
            <a:endParaRPr lang="de-D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Astronomie und Geophysik</a:t>
            </a:r>
          </a:p>
          <a:p>
            <a:endParaRPr lang="de-DE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Optik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Elektronik und Informations-verarbeitung</a:t>
            </a:r>
          </a:p>
          <a:p>
            <a:endParaRPr lang="de-D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Computergestützte </a:t>
            </a:r>
          </a:p>
          <a:p>
            <a:r>
              <a:rPr lang="de-DE" sz="2800" dirty="0"/>
              <a:t>    Physik</a:t>
            </a:r>
          </a:p>
        </p:txBody>
      </p:sp>
    </p:spTree>
    <p:extLst>
      <p:ext uri="{BB962C8B-B14F-4D97-AF65-F5344CB8AC3E}">
        <p14:creationId xmlns:p14="http://schemas.microsoft.com/office/powerpoint/2010/main" val="22995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5238D7-DC35-D5AD-4B29-E0844909D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Merkmale des Unterrichts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B12577-E205-37C1-D55F-9DB0FD64F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891838" cy="4351338"/>
          </a:xfrm>
        </p:spPr>
        <p:txBody>
          <a:bodyPr/>
          <a:lstStyle/>
          <a:p>
            <a:r>
              <a:rPr lang="de-DE" dirty="0"/>
              <a:t>Fächerverbindender Unterricht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Prozessbezogene Kompetenzen (u.a.): Strukturieren und Vernetzen, Argumentieren, Modellieren und Implementieren, Probleme lösen, Kommunizieren und kooperieren, Analysieren und Bewerten</a:t>
            </a:r>
          </a:p>
          <a:p>
            <a:pPr marL="0" indent="0">
              <a:buNone/>
            </a:pPr>
            <a:endParaRPr lang="de-DE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Arbeiten und Programmieren mit anspruchsvoller Software</a:t>
            </a:r>
          </a:p>
          <a:p>
            <a:pPr marL="0" indent="0">
              <a:buNone/>
            </a:pPr>
            <a:endParaRPr lang="de-DE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Verzahnung von Theorie (Grundlagenwissenschaft) und Praxis</a:t>
            </a:r>
            <a:endParaRPr lang="de-DE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487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28228B-9BDC-4542-B3CD-A3C8A87E4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2771"/>
          </a:xfrm>
        </p:spPr>
        <p:txBody>
          <a:bodyPr>
            <a:normAutofit fontScale="90000"/>
          </a:bodyPr>
          <a:lstStyle/>
          <a:p>
            <a:r>
              <a:rPr lang="de-DE" dirty="0"/>
              <a:t>Von Vorteil sind: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219335-07C9-49ED-9006-C1810CB7E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7" y="1298713"/>
            <a:ext cx="11131825" cy="4878250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de-DE" sz="3600" b="1" dirty="0"/>
              <a:t>Interesse</a:t>
            </a:r>
            <a:r>
              <a:rPr lang="de-DE" sz="3600" dirty="0"/>
              <a:t> an physikalischen und mathematischen Themen</a:t>
            </a:r>
          </a:p>
          <a:p>
            <a:pPr marL="0" lvl="0" indent="0">
              <a:buNone/>
            </a:pPr>
            <a:endParaRPr lang="de-DE" sz="3600" b="1" dirty="0"/>
          </a:p>
          <a:p>
            <a:pPr marL="0" indent="0">
              <a:buNone/>
            </a:pPr>
            <a:r>
              <a:rPr lang="de-DE" sz="3600" b="1" dirty="0"/>
              <a:t>Kreativität </a:t>
            </a:r>
            <a:r>
              <a:rPr lang="de-DE" sz="3600" dirty="0"/>
              <a:t>und </a:t>
            </a:r>
            <a:r>
              <a:rPr lang="de-DE" sz="3600" b="1" dirty="0"/>
              <a:t>Spaß</a:t>
            </a:r>
            <a:r>
              <a:rPr lang="de-DE" sz="3600" dirty="0"/>
              <a:t> am Programmieren (auch mit Scratch)</a:t>
            </a:r>
            <a:r>
              <a:rPr lang="de-DE" dirty="0"/>
              <a:t> </a:t>
            </a:r>
            <a:r>
              <a:rPr lang="de-DE" sz="3600" dirty="0"/>
              <a:t>und am Arbeiten mit fachlichen Computerprogrammen in Informatik, Mathematik und Physik.</a:t>
            </a:r>
          </a:p>
          <a:p>
            <a:pPr marL="0" lvl="0" indent="0">
              <a:buNone/>
            </a:pPr>
            <a:endParaRPr lang="de-DE" sz="3600" dirty="0"/>
          </a:p>
          <a:p>
            <a:pPr marL="0" indent="0">
              <a:buNone/>
            </a:pPr>
            <a:r>
              <a:rPr lang="de-DE" sz="3600" b="1" dirty="0"/>
              <a:t>Freude</a:t>
            </a:r>
            <a:r>
              <a:rPr lang="de-DE" sz="3600" dirty="0"/>
              <a:t> am Erkennen und Erforschen von Sachzusammenhängen über die Fächergrenzen hinweg</a:t>
            </a:r>
          </a:p>
          <a:p>
            <a:pPr marL="0" lvl="0" indent="0">
              <a:buNone/>
            </a:pP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4085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A21148D-098E-474F-B95E-CEF879E1E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6600" dirty="0"/>
              <a:t>Vielen Dank für Ihre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499747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0940B4-9C69-4100-9386-54EB80552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Warum IMP 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B23513-8D73-4767-ADA8-52C5B6F01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sz="3500" dirty="0"/>
              <a:t>IMP soll SchülerInnen unterstützen, die sich eine </a:t>
            </a:r>
            <a:r>
              <a:rPr lang="de-DE" sz="3500" b="1" dirty="0"/>
              <a:t>Berufs- oder Studienwahl </a:t>
            </a:r>
            <a:r>
              <a:rPr lang="de-DE" sz="3500" dirty="0"/>
              <a:t>in den MINT-Fächern vorstellen können oder anstreben (</a:t>
            </a:r>
            <a:r>
              <a:rPr lang="de-DE" sz="3500" b="1" dirty="0"/>
              <a:t>Fachkräftemangel</a:t>
            </a:r>
            <a:r>
              <a:rPr lang="de-DE" sz="3500" dirty="0"/>
              <a:t>).</a:t>
            </a:r>
          </a:p>
          <a:p>
            <a:endParaRPr lang="de-DE" sz="3500" dirty="0"/>
          </a:p>
          <a:p>
            <a:pPr lvl="0"/>
            <a:r>
              <a:rPr lang="de-DE" sz="3500" dirty="0"/>
              <a:t>Kenntnisse in Informatik sind eine wichtige </a:t>
            </a:r>
            <a:r>
              <a:rPr lang="de-DE" sz="3500" b="1" dirty="0"/>
              <a:t>Grundlage in vielen Berufszweigen.</a:t>
            </a:r>
          </a:p>
          <a:p>
            <a:pPr marL="0" lvl="0" indent="0">
              <a:buNone/>
            </a:pPr>
            <a:endParaRPr lang="de-DE" sz="3500" dirty="0"/>
          </a:p>
          <a:p>
            <a:pPr lvl="0"/>
            <a:r>
              <a:rPr lang="de-DE" sz="3500" dirty="0"/>
              <a:t>Grundkompetenzen in der Informatik sind heute Teil einer </a:t>
            </a:r>
            <a:r>
              <a:rPr lang="de-DE" sz="3500" b="1" dirty="0"/>
              <a:t>zeitgemäßen Allgemeinbildung.</a:t>
            </a:r>
          </a:p>
          <a:p>
            <a:pPr marL="0" lvl="0" indent="0">
              <a:buNone/>
            </a:pPr>
            <a:endParaRPr lang="de-DE" sz="3500" dirty="0"/>
          </a:p>
          <a:p>
            <a:pPr lvl="0"/>
            <a:r>
              <a:rPr lang="de-DE" sz="3500" dirty="0"/>
              <a:t>SchülerInnen sollen auf </a:t>
            </a:r>
            <a:r>
              <a:rPr lang="de-DE" sz="3500" b="1" dirty="0"/>
              <a:t>Herausforderungen einer zunehmend digitalen Gesellschaft</a:t>
            </a:r>
            <a:r>
              <a:rPr lang="de-DE" sz="3500" dirty="0"/>
              <a:t> vorbereitet werden.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448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CCE45E68-4A5D-4F46-9358-DF9C36DD25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0456929"/>
              </p:ext>
            </p:extLst>
          </p:nvPr>
        </p:nvGraphicFramePr>
        <p:xfrm>
          <a:off x="637206" y="3070645"/>
          <a:ext cx="10968379" cy="317666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50307">
                  <a:extLst>
                    <a:ext uri="{9D8B030D-6E8A-4147-A177-3AD203B41FA5}">
                      <a16:colId xmlns:a16="http://schemas.microsoft.com/office/drawing/2014/main" val="1151992159"/>
                    </a:ext>
                  </a:extLst>
                </a:gridCol>
                <a:gridCol w="2304518">
                  <a:extLst>
                    <a:ext uri="{9D8B030D-6E8A-4147-A177-3AD203B41FA5}">
                      <a16:colId xmlns:a16="http://schemas.microsoft.com/office/drawing/2014/main" val="1472856094"/>
                    </a:ext>
                  </a:extLst>
                </a:gridCol>
                <a:gridCol w="2304518">
                  <a:extLst>
                    <a:ext uri="{9D8B030D-6E8A-4147-A177-3AD203B41FA5}">
                      <a16:colId xmlns:a16="http://schemas.microsoft.com/office/drawing/2014/main" val="3590274135"/>
                    </a:ext>
                  </a:extLst>
                </a:gridCol>
                <a:gridCol w="2304518">
                  <a:extLst>
                    <a:ext uri="{9D8B030D-6E8A-4147-A177-3AD203B41FA5}">
                      <a16:colId xmlns:a16="http://schemas.microsoft.com/office/drawing/2014/main" val="3511537748"/>
                    </a:ext>
                  </a:extLst>
                </a:gridCol>
                <a:gridCol w="2304518">
                  <a:extLst>
                    <a:ext uri="{9D8B030D-6E8A-4147-A177-3AD203B41FA5}">
                      <a16:colId xmlns:a16="http://schemas.microsoft.com/office/drawing/2014/main" val="1604101343"/>
                    </a:ext>
                  </a:extLst>
                </a:gridCol>
              </a:tblGrid>
              <a:tr h="743927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97332" marR="973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Informatik</a:t>
                      </a:r>
                    </a:p>
                  </a:txBody>
                  <a:tcPr marL="97332" marR="973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Physik </a:t>
                      </a:r>
                    </a:p>
                  </a:txBody>
                  <a:tcPr marL="97332" marR="973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Mathematik</a:t>
                      </a:r>
                    </a:p>
                  </a:txBody>
                  <a:tcPr marL="97332" marR="973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Gesamt-stunden</a:t>
                      </a:r>
                    </a:p>
                  </a:txBody>
                  <a:tcPr marL="97332" marR="97332"/>
                </a:tc>
                <a:extLst>
                  <a:ext uri="{0D108BD9-81ED-4DB2-BD59-A6C34878D82A}">
                    <a16:rowId xmlns:a16="http://schemas.microsoft.com/office/drawing/2014/main" val="3346222900"/>
                  </a:ext>
                </a:extLst>
              </a:tr>
              <a:tr h="743927">
                <a:tc>
                  <a:txBody>
                    <a:bodyPr/>
                    <a:lstStyle/>
                    <a:p>
                      <a:r>
                        <a:rPr lang="de-DE" sz="2800" dirty="0"/>
                        <a:t>Klasse 8</a:t>
                      </a:r>
                    </a:p>
                  </a:txBody>
                  <a:tcPr marL="97332" marR="973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/>
                        <a:t>2 Stunden</a:t>
                      </a:r>
                    </a:p>
                  </a:txBody>
                  <a:tcPr marL="97332" marR="973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1 Stunde</a:t>
                      </a:r>
                    </a:p>
                  </a:txBody>
                  <a:tcPr marL="97332" marR="973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1 Stunde</a:t>
                      </a:r>
                    </a:p>
                  </a:txBody>
                  <a:tcPr marL="97332" marR="973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4 Stunden</a:t>
                      </a:r>
                    </a:p>
                  </a:txBody>
                  <a:tcPr marL="97332" marR="97332"/>
                </a:tc>
                <a:extLst>
                  <a:ext uri="{0D108BD9-81ED-4DB2-BD59-A6C34878D82A}">
                    <a16:rowId xmlns:a16="http://schemas.microsoft.com/office/drawing/2014/main" val="3644343251"/>
                  </a:ext>
                </a:extLst>
              </a:tr>
              <a:tr h="743927">
                <a:tc>
                  <a:txBody>
                    <a:bodyPr/>
                    <a:lstStyle/>
                    <a:p>
                      <a:r>
                        <a:rPr lang="de-DE" sz="2800" dirty="0"/>
                        <a:t>Klasse 9</a:t>
                      </a:r>
                    </a:p>
                  </a:txBody>
                  <a:tcPr marL="97332" marR="973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1 Stunde</a:t>
                      </a:r>
                    </a:p>
                  </a:txBody>
                  <a:tcPr marL="97332" marR="973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/>
                        <a:t>2 Stunden</a:t>
                      </a:r>
                    </a:p>
                  </a:txBody>
                  <a:tcPr marL="97332" marR="973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1 Stunde</a:t>
                      </a:r>
                    </a:p>
                  </a:txBody>
                  <a:tcPr marL="97332" marR="973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4 Stunden</a:t>
                      </a:r>
                    </a:p>
                  </a:txBody>
                  <a:tcPr marL="97332" marR="97332"/>
                </a:tc>
                <a:extLst>
                  <a:ext uri="{0D108BD9-81ED-4DB2-BD59-A6C34878D82A}">
                    <a16:rowId xmlns:a16="http://schemas.microsoft.com/office/drawing/2014/main" val="3140316735"/>
                  </a:ext>
                </a:extLst>
              </a:tr>
              <a:tr h="743927">
                <a:tc>
                  <a:txBody>
                    <a:bodyPr/>
                    <a:lstStyle/>
                    <a:p>
                      <a:r>
                        <a:rPr lang="de-DE" sz="2800" dirty="0"/>
                        <a:t>Klasse 10</a:t>
                      </a:r>
                    </a:p>
                  </a:txBody>
                  <a:tcPr marL="97332" marR="973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1 Stunde</a:t>
                      </a:r>
                    </a:p>
                  </a:txBody>
                  <a:tcPr marL="97332" marR="973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1 Stunde</a:t>
                      </a:r>
                    </a:p>
                  </a:txBody>
                  <a:tcPr marL="97332" marR="973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/>
                        <a:t>2 Stunden</a:t>
                      </a:r>
                    </a:p>
                  </a:txBody>
                  <a:tcPr marL="97332" marR="973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4 Stunden</a:t>
                      </a:r>
                    </a:p>
                  </a:txBody>
                  <a:tcPr marL="97332" marR="97332"/>
                </a:tc>
                <a:extLst>
                  <a:ext uri="{0D108BD9-81ED-4DB2-BD59-A6C34878D82A}">
                    <a16:rowId xmlns:a16="http://schemas.microsoft.com/office/drawing/2014/main" val="408582367"/>
                  </a:ext>
                </a:extLst>
              </a:tr>
            </a:tbl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0A19E766-4452-4785-AC2E-D4CFD6DF3259}"/>
              </a:ext>
            </a:extLst>
          </p:cNvPr>
          <p:cNvSpPr/>
          <p:nvPr/>
        </p:nvSpPr>
        <p:spPr>
          <a:xfrm>
            <a:off x="969629" y="697467"/>
            <a:ext cx="102019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400" b="1" dirty="0">
                <a:latin typeface="+mj-lt"/>
              </a:rPr>
              <a:t>Wie ist IMP strukturiert?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DECAAA05-6804-477C-AB1D-7C48258E3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6" y="150127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de-DE" dirty="0"/>
              <a:t/>
            </a:r>
            <a:br>
              <a:rPr lang="de-DE" dirty="0"/>
            </a:br>
            <a:r>
              <a:rPr lang="de-DE" sz="3100" dirty="0"/>
              <a:t>IMP ist 4-stündiges Profilfach in Klasse 8 – 10.</a:t>
            </a:r>
            <a:br>
              <a:rPr lang="de-DE" sz="3100" dirty="0"/>
            </a:br>
            <a:r>
              <a:rPr lang="de-DE" sz="3100" dirty="0"/>
              <a:t>Inhalte aus </a:t>
            </a:r>
            <a:r>
              <a:rPr lang="de-DE" sz="3600" b="1" dirty="0"/>
              <a:t>I</a:t>
            </a:r>
            <a:r>
              <a:rPr lang="de-DE" sz="3100" dirty="0"/>
              <a:t>nformatik, </a:t>
            </a:r>
            <a:r>
              <a:rPr lang="de-DE" sz="3600" b="1" dirty="0"/>
              <a:t>M</a:t>
            </a:r>
            <a:r>
              <a:rPr lang="de-DE" sz="3100" dirty="0"/>
              <a:t>athematik und </a:t>
            </a:r>
            <a:r>
              <a:rPr lang="de-DE" sz="3600" b="1" dirty="0"/>
              <a:t>P</a:t>
            </a:r>
            <a:r>
              <a:rPr lang="de-DE" sz="3100" dirty="0"/>
              <a:t>hysik in gleichem Umfang. </a:t>
            </a:r>
            <a:br>
              <a:rPr lang="de-DE" sz="3100" dirty="0"/>
            </a:br>
            <a:r>
              <a:rPr lang="de-DE" sz="3100" dirty="0"/>
              <a:t>IMP ist Kernfach.</a:t>
            </a:r>
            <a:br>
              <a:rPr lang="de-DE" sz="3100" dirty="0"/>
            </a:br>
            <a:endParaRPr lang="de-DE" sz="3100" dirty="0"/>
          </a:p>
        </p:txBody>
      </p:sp>
    </p:spTree>
    <p:extLst>
      <p:ext uri="{BB962C8B-B14F-4D97-AF65-F5344CB8AC3E}">
        <p14:creationId xmlns:p14="http://schemas.microsoft.com/office/powerpoint/2010/main" val="44599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51E51-CEA1-437A-8528-EA0CB930A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Einbettung in die gesamtschulische Unterrichtssituation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E4CBA7-D997-423A-9181-E3FD532F7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spcAft>
                <a:spcPts val="800"/>
              </a:spcAft>
              <a:buNone/>
            </a:pPr>
            <a:r>
              <a:rPr lang="de-DE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 u.a. als Fortführung von Informatik 7</a:t>
            </a:r>
          </a:p>
          <a:p>
            <a:pPr marL="0" indent="0">
              <a:lnSpc>
                <a:spcPct val="90000"/>
              </a:lnSpc>
              <a:spcAft>
                <a:spcPts val="800"/>
              </a:spcAft>
              <a:buNone/>
            </a:pPr>
            <a:r>
              <a:rPr lang="de-DE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Weiterführung (Kursstufe):</a:t>
            </a:r>
          </a:p>
          <a:p>
            <a:pPr marL="0" indent="0">
              <a:lnSpc>
                <a:spcPct val="90000"/>
              </a:lnSpc>
              <a:spcAft>
                <a:spcPts val="800"/>
              </a:spcAft>
              <a:buNone/>
            </a:pPr>
            <a:r>
              <a:rPr lang="de-DE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Wie für alle SchülerInnen ist folgende Wahl in der </a:t>
            </a:r>
            <a:r>
              <a:rPr lang="de-DE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Kurs</a:t>
            </a:r>
            <a:r>
              <a:rPr lang="de-DE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stufe möglich:</a:t>
            </a:r>
          </a:p>
          <a:p>
            <a:pPr marL="0" indent="0">
              <a:lnSpc>
                <a:spcPct val="90000"/>
              </a:lnSpc>
              <a:spcAft>
                <a:spcPts val="800"/>
              </a:spcAft>
              <a:buNone/>
            </a:pPr>
            <a:r>
              <a:rPr lang="de-DE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Basis-/Leistungsfach in Mathematik und Physik, Wahlfach Informatik, Mathe plus</a:t>
            </a:r>
          </a:p>
          <a:p>
            <a:pPr marL="0" indent="0">
              <a:lnSpc>
                <a:spcPct val="90000"/>
              </a:lnSpc>
              <a:spcAft>
                <a:spcPts val="800"/>
              </a:spcAft>
              <a:buNone/>
            </a:pPr>
            <a:r>
              <a:rPr lang="de-DE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 berechtigt zur Wahl eines 3- oder 5-stündigen Informatikkurses</a:t>
            </a:r>
            <a:endParaRPr lang="de-DE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spcAft>
                <a:spcPts val="800"/>
              </a:spcAft>
              <a:buNone/>
            </a:pPr>
            <a:endParaRPr lang="de-DE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spcAft>
                <a:spcPts val="800"/>
              </a:spcAft>
              <a:buNone/>
            </a:pPr>
            <a:endParaRPr lang="de-DE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spcAft>
                <a:spcPts val="800"/>
              </a:spcAft>
              <a:buNone/>
            </a:pPr>
            <a:endParaRPr lang="de-DE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513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F4223D-373E-40EF-89C5-11714B885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6148"/>
          </a:xfrm>
        </p:spPr>
        <p:txBody>
          <a:bodyPr>
            <a:normAutofit fontScale="90000"/>
          </a:bodyPr>
          <a:lstStyle/>
          <a:p>
            <a:r>
              <a:rPr lang="de-DE" b="1" dirty="0"/>
              <a:t>IMP - Inhalte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255C13-1D3E-4767-BC80-2A81A3CB5F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969818"/>
            <a:ext cx="3018183" cy="52071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I</a:t>
            </a:r>
            <a:r>
              <a:rPr lang="de-DE" dirty="0"/>
              <a:t>nformatik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D827B1B-0739-4DE8-86E4-066C8902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4183" y="969818"/>
            <a:ext cx="3232630" cy="52071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M</a:t>
            </a:r>
            <a:r>
              <a:rPr lang="de-DE" dirty="0"/>
              <a:t>athematik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77564B0-85B3-41AB-9D49-BC53D418A91C}"/>
              </a:ext>
            </a:extLst>
          </p:cNvPr>
          <p:cNvSpPr txBox="1"/>
          <p:nvPr/>
        </p:nvSpPr>
        <p:spPr>
          <a:xfrm>
            <a:off x="7814567" y="840913"/>
            <a:ext cx="33874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P</a:t>
            </a:r>
            <a:r>
              <a:rPr lang="de-DE" sz="2800" dirty="0"/>
              <a:t>hysik</a:t>
            </a:r>
          </a:p>
          <a:p>
            <a:endParaRPr lang="de-D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Astronomie und Geophysik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51462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78553C-53B5-47A9-B7C6-85CF2594F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Sonnenfleckenbeobachtung</a:t>
            </a:r>
            <a:br>
              <a:rPr lang="de-DE" dirty="0"/>
            </a:br>
            <a:r>
              <a:rPr lang="de-DE" dirty="0"/>
              <a:t>www.helioviewer.org</a:t>
            </a:r>
            <a:br>
              <a:rPr lang="de-DE" dirty="0"/>
            </a:br>
            <a:endParaRPr lang="de-DE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6470FA61-2FF9-49D0-93A3-8BDA798BF1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779" b="4612"/>
          <a:stretch/>
        </p:blipFill>
        <p:spPr>
          <a:xfrm>
            <a:off x="1359781" y="1690689"/>
            <a:ext cx="10121053" cy="464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623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l="38842" t="33127" r="38889" b="33141"/>
          <a:stretch/>
        </p:blipFill>
        <p:spPr>
          <a:xfrm>
            <a:off x="5571201" y="1690688"/>
            <a:ext cx="5782599" cy="492708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640B309-21EE-479A-9F56-FDD516B87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Sternenhimmel: www.stellarium.org</a:t>
            </a:r>
          </a:p>
        </p:txBody>
      </p:sp>
      <p:pic>
        <p:nvPicPr>
          <p:cNvPr id="6" name="Inhaltsplatzhalter 3">
            <a:extLst>
              <a:ext uri="{FF2B5EF4-FFF2-40B4-BE49-F238E27FC236}">
                <a16:creationId xmlns:a16="http://schemas.microsoft.com/office/drawing/2014/main" id="{696C8453-DAB8-4602-8198-A11B6CD611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5497" b="9162"/>
          <a:stretch/>
        </p:blipFill>
        <p:spPr>
          <a:xfrm>
            <a:off x="559905" y="1990429"/>
            <a:ext cx="6536908" cy="395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183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F4223D-373E-40EF-89C5-11714B885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6148"/>
          </a:xfrm>
        </p:spPr>
        <p:txBody>
          <a:bodyPr>
            <a:normAutofit fontScale="90000"/>
          </a:bodyPr>
          <a:lstStyle/>
          <a:p>
            <a:r>
              <a:rPr lang="de-DE" b="1" dirty="0"/>
              <a:t>IMP – Inhalte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255C13-1D3E-4767-BC80-2A81A3CB5F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969818"/>
            <a:ext cx="3321481" cy="52071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I</a:t>
            </a:r>
            <a:r>
              <a:rPr lang="de-DE" dirty="0"/>
              <a:t>nformatik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Daten und Codierung</a:t>
            </a:r>
          </a:p>
          <a:p>
            <a:endParaRPr lang="de-DE" dirty="0"/>
          </a:p>
          <a:p>
            <a:r>
              <a:rPr lang="de-DE" dirty="0"/>
              <a:t>Algorithmen</a:t>
            </a:r>
          </a:p>
          <a:p>
            <a:pPr marL="0" indent="0">
              <a:buNone/>
            </a:pPr>
            <a:r>
              <a:rPr lang="de-DE" dirty="0"/>
              <a:t>   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D827B1B-0739-4DE8-86E4-066C8902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4183" y="969818"/>
            <a:ext cx="3232630" cy="52071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M</a:t>
            </a:r>
            <a:r>
              <a:rPr lang="de-DE" dirty="0"/>
              <a:t>athematik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Kryptologie, Zahlentheorie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77564B0-85B3-41AB-9D49-BC53D418A91C}"/>
              </a:ext>
            </a:extLst>
          </p:cNvPr>
          <p:cNvSpPr txBox="1"/>
          <p:nvPr/>
        </p:nvSpPr>
        <p:spPr>
          <a:xfrm>
            <a:off x="7801315" y="969818"/>
            <a:ext cx="33874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P</a:t>
            </a:r>
            <a:r>
              <a:rPr lang="de-DE" sz="2800" dirty="0"/>
              <a:t>hysik</a:t>
            </a:r>
          </a:p>
          <a:p>
            <a:endParaRPr lang="de-D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Astronomie und Geophysik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43526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nhaltsplatzhalter 12">
            <a:extLst>
              <a:ext uri="{FF2B5EF4-FFF2-40B4-BE49-F238E27FC236}">
                <a16:creationId xmlns:a16="http://schemas.microsoft.com/office/drawing/2014/main" id="{33B6437D-43F6-4A56-BCF6-9E7FD47312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35" t="17422" r="5017" b="5291"/>
          <a:stretch/>
        </p:blipFill>
        <p:spPr>
          <a:xfrm>
            <a:off x="222792" y="576775"/>
            <a:ext cx="11306599" cy="5718007"/>
          </a:xfrm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ACCDF931-966E-4C9E-816F-29EE5B376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791" y="900330"/>
            <a:ext cx="10515600" cy="4529796"/>
          </a:xfrm>
        </p:spPr>
        <p:txBody>
          <a:bodyPr>
            <a:normAutofit/>
          </a:bodyPr>
          <a:lstStyle/>
          <a:p>
            <a:r>
              <a:rPr lang="de-DE" b="1" dirty="0"/>
              <a:t>Fortführung der </a:t>
            </a:r>
            <a:r>
              <a:rPr lang="de-DE" b="1" dirty="0" err="1"/>
              <a:t>Scratchprogrammierung</a:t>
            </a:r>
            <a:r>
              <a:rPr lang="de-DE" b="1" dirty="0"/>
              <a:t> aus Informatik 7</a:t>
            </a:r>
            <a:br>
              <a:rPr lang="de-DE" b="1" dirty="0"/>
            </a:br>
            <a:r>
              <a:rPr lang="de-DE" b="1" dirty="0"/>
              <a:t/>
            </a:r>
            <a:br>
              <a:rPr lang="de-DE" b="1" dirty="0"/>
            </a:br>
            <a:r>
              <a:rPr lang="de-DE" b="1" dirty="0"/>
              <a:t/>
            </a:r>
            <a:br>
              <a:rPr lang="de-DE" b="1" dirty="0"/>
            </a:br>
            <a:r>
              <a:rPr lang="de-DE" b="1" dirty="0"/>
              <a:t>Programmierprojekte und Spiele, auch fächerverbindend, z.B. Euklidischer Algorithmus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E6D68CD-F877-4A28-BD2F-C0E1BA2010D2}"/>
              </a:ext>
            </a:extLst>
          </p:cNvPr>
          <p:cNvSpPr txBox="1"/>
          <p:nvPr/>
        </p:nvSpPr>
        <p:spPr>
          <a:xfrm>
            <a:off x="10098157" y="6294783"/>
            <a:ext cx="1669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Eigenes Programm, </a:t>
            </a:r>
            <a:r>
              <a:rPr lang="de-DE" sz="900" dirty="0" err="1"/>
              <a:t>screenshot</a:t>
            </a:r>
            <a:r>
              <a:rPr lang="de-DE" sz="900" dirty="0"/>
              <a:t> Scratch 3, März 2021</a:t>
            </a:r>
          </a:p>
        </p:txBody>
      </p:sp>
    </p:spTree>
    <p:extLst>
      <p:ext uri="{BB962C8B-B14F-4D97-AF65-F5344CB8AC3E}">
        <p14:creationId xmlns:p14="http://schemas.microsoft.com/office/powerpoint/2010/main" val="2230884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504</Words>
  <Application>Microsoft Office PowerPoint</Application>
  <PresentationFormat>Breitbild</PresentationFormat>
  <Paragraphs>173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</vt:lpstr>
      <vt:lpstr> </vt:lpstr>
      <vt:lpstr>Warum IMP ?</vt:lpstr>
      <vt:lpstr> IMP ist 4-stündiges Profilfach in Klasse 8 – 10. Inhalte aus Informatik, Mathematik und Physik in gleichem Umfang.  IMP ist Kernfach. </vt:lpstr>
      <vt:lpstr>Einbettung in die gesamtschulische Unterrichtssituation</vt:lpstr>
      <vt:lpstr>IMP - Inhalte</vt:lpstr>
      <vt:lpstr>Sonnenfleckenbeobachtung www.helioviewer.org </vt:lpstr>
      <vt:lpstr>Sternenhimmel: www.stellarium.org</vt:lpstr>
      <vt:lpstr>IMP – Inhalte</vt:lpstr>
      <vt:lpstr>Fortführung der Scratchprogrammierung aus Informatik 7   Programmierprojekte und Spiele, auch fächerverbindend, z.B. Euklidischer Algorithmus</vt:lpstr>
      <vt:lpstr>https://michaelbach.de/ot/ang-cafewall/index-de.html</vt:lpstr>
      <vt:lpstr>IMP - Inhalte</vt:lpstr>
      <vt:lpstr>Königsberger Brückenproblem</vt:lpstr>
      <vt:lpstr>PowerPoint-Präsentation</vt:lpstr>
      <vt:lpstr>IMP - Inhalte</vt:lpstr>
      <vt:lpstr>Logische Schaltungen - Experiment, Theorie und Simulation</vt:lpstr>
      <vt:lpstr>IMP - Inhalte</vt:lpstr>
      <vt:lpstr>Merkmale des Unterrichts</vt:lpstr>
      <vt:lpstr>Von Vorteil sind: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Klaus</dc:creator>
  <cp:lastModifiedBy>Fuhrich, Marcus</cp:lastModifiedBy>
  <cp:revision>101</cp:revision>
  <dcterms:created xsi:type="dcterms:W3CDTF">2019-05-26T18:44:08Z</dcterms:created>
  <dcterms:modified xsi:type="dcterms:W3CDTF">2023-03-13T09:30:33Z</dcterms:modified>
</cp:coreProperties>
</file>