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7" r:id="rId2"/>
    <p:sldId id="258" r:id="rId3"/>
    <p:sldId id="285" r:id="rId4"/>
    <p:sldId id="282" r:id="rId5"/>
    <p:sldId id="260" r:id="rId6"/>
    <p:sldId id="280" r:id="rId7"/>
    <p:sldId id="262" r:id="rId8"/>
    <p:sldId id="263" r:id="rId9"/>
    <p:sldId id="271" r:id="rId10"/>
    <p:sldId id="273" r:id="rId11"/>
    <p:sldId id="274" r:id="rId12"/>
    <p:sldId id="275" r:id="rId13"/>
    <p:sldId id="276" r:id="rId14"/>
    <p:sldId id="266" r:id="rId15"/>
    <p:sldId id="264" r:id="rId16"/>
    <p:sldId id="268" r:id="rId17"/>
    <p:sldId id="269" r:id="rId18"/>
    <p:sldId id="270" r:id="rId19"/>
    <p:sldId id="278" r:id="rId20"/>
    <p:sldId id="279" r:id="rId21"/>
  </p:sldIdLst>
  <p:sldSz cx="12192000" cy="6858000"/>
  <p:notesSz cx="67945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81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75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2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9608D15-EAD9-42F8-9A95-E9B0D2B0EB40}" type="slidenum">
              <a:t>‹Nr.›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36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79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86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866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78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0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65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66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C338990-F1EA-48ED-A411-0A61BCE511A3}" type="slidenum">
              <a:rPr lang="de-DE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96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D779721-666A-4035-BBDD-3E5A8B9C7DA6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7EC6E2F-3621-4818-BE38-27B2704E5B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21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ferd-aktuell.de/relaunch/files/1/44/Sexualisierte_Gewalt_Foto_Fotolia.jpg" TargetMode="External"/><Relationship Id="rId7" Type="http://schemas.openxmlformats.org/officeDocument/2006/relationships/hyperlink" Target="https://www.globaleslernen.de/sites/default/files/styles/autox300/public/images/page/1648823170.png?itok=YOOfJYqq" TargetMode="External"/><Relationship Id="rId2" Type="http://schemas.openxmlformats.org/officeDocument/2006/relationships/hyperlink" Target="https://www.youtube.com/watch?v=JWuhlhKRye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ompomachtschule.de/assets/artikelbilder/2017/9341b053a0/Fotolia132796918S__ScaleMaxWidthWzEwMjRd.jpg" TargetMode="External"/><Relationship Id="rId5" Type="http://schemas.openxmlformats.org/officeDocument/2006/relationships/hyperlink" Target="https://cdn1.vectorstock.com/i/1000x1000/17/25/sign-with-the-word-help-in-a-hand-icon-vector-9381725.jpg" TargetMode="External"/><Relationship Id="rId4" Type="http://schemas.openxmlformats.org/officeDocument/2006/relationships/hyperlink" Target="http://www.schutzkonzepte.bayern.d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/>
          <p:nvPr/>
        </p:nvPicPr>
        <p:blipFill>
          <a:blip r:embed="rId2"/>
          <a:stretch/>
        </p:blipFill>
        <p:spPr>
          <a:xfrm>
            <a:off x="7246676" y="484601"/>
            <a:ext cx="4323600" cy="107568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305827" y="2321859"/>
            <a:ext cx="10379232" cy="370046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br>
              <a:rPr sz="6000" dirty="0"/>
            </a:br>
            <a:br>
              <a:rPr lang="de-DE" sz="6000" dirty="0"/>
            </a:br>
            <a:br>
              <a:rPr lang="de-DE" sz="6000" dirty="0"/>
            </a:br>
            <a:r>
              <a:rPr lang="de-DE" sz="5300" b="1" strike="noStrike" cap="all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Schutzkonzept</a:t>
            </a:r>
            <a:r>
              <a:rPr lang="de-DE" sz="5300" b="1" strike="noStrike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5300" b="1" strike="noStrike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5300" b="1" strike="noStrike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gegen </a:t>
            </a:r>
            <a:br>
              <a:rPr lang="de-DE" sz="5300" b="1" strike="noStrike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5300" b="1" strike="noStrike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sexualisierte Gewalt</a:t>
            </a:r>
            <a:br>
              <a:rPr lang="de-DE" sz="5300" b="0" strike="noStrike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900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br>
              <a:rPr lang="de-DE" sz="4900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900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 Grieshaber Gymnasium</a:t>
            </a:r>
            <a:endParaRPr lang="en-US" sz="60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377180-9F41-2493-D94A-95D9EA1E8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46" y="350131"/>
            <a:ext cx="4481677" cy="33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78" y="246009"/>
            <a:ext cx="4322439" cy="107908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68036" y="959713"/>
            <a:ext cx="1128028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Grenzachtender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Umgang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körperlich</a:t>
            </a:r>
            <a:endParaRPr lang="en-US" sz="28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10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Generell gilt, dass Lehrkräfte und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keinen Körperkontakt haben sollen, der über ein Händeschütteln hinausgeht. Harmlos gemeinte Berührungen können – besonders in der Pubertät – unangenehme und verwirrende Empfindungen auslösen.</a:t>
            </a:r>
          </a:p>
          <a:p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de-DE" sz="2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Mögliche Ausnahmen: </a:t>
            </a:r>
          </a:p>
          <a:p>
            <a:pPr marL="342900" lvl="0" indent="-342900">
              <a:buFontTx/>
              <a:buChar char="-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Hand auf die bekleidete Schulter/den oberen Rücken zum Trösten oder Beruhigen, wenn dies gewünscht ist.</a:t>
            </a:r>
          </a:p>
          <a:p>
            <a:pPr marL="342900" lvl="0" indent="-342900">
              <a:buFontTx/>
              <a:buChar char="-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Raufende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die nach verbaler Aufforderung nicht voneinander ablassen,</a:t>
            </a:r>
          </a:p>
          <a:p>
            <a:pPr lvl="0"/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sollen durch die Lehrkraft auch körperlich voneinander getrennt werden.  </a:t>
            </a:r>
          </a:p>
          <a:p>
            <a:pPr lvl="0"/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  Hilfestellung beim Sport. </a:t>
            </a: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Widerspricht ein/e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einer Berührung, ist dies in jedem Fall zu respektieren.</a:t>
            </a:r>
          </a:p>
          <a:p>
            <a:pPr lvl="0"/>
            <a:endParaRPr lang="en-US" sz="28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78" y="246009"/>
            <a:ext cx="4322439" cy="10790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529" y="246009"/>
            <a:ext cx="4322439" cy="99752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43683" y="860616"/>
            <a:ext cx="1131411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Grenzachtender Umgang - verbal</a:t>
            </a:r>
          </a:p>
          <a:p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Umgang miteinander soll immer respekt-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rücksichtsvoll gestaltet werden.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Lehrkräfte sollen Kindern und Jugendlichen mit einer respektvollen und klaren Sprache begegnen, die frei ist von missverständlichen, zweideutigen Ausdrücken…</a:t>
            </a:r>
          </a:p>
          <a:p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 und Jugendliche dürfen durch peinliche oder ironische Bemerkungen und Ausdrücke nicht verunsichert, bloßgestellt oder herabgesetzt werden.“</a:t>
            </a: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135199-7F31-0D09-50C3-5172A6DC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27" y="1228055"/>
            <a:ext cx="4184567" cy="198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85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66637" y="1032082"/>
            <a:ext cx="109478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Grenzachtender Umgang - digital</a:t>
            </a: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unzulässig, Fotos ohne die Zustimmung der abgebildeten Person zu machen und zu verbreiten.</a:t>
            </a: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 Verletzung der Intimsphäre, sind Lehrkräfte verpflichtet einzugreifen und das Material bzw. die Medien (z.B. Handy) einzubehalten und umgehend die Schulleitung zu informieren. </a:t>
            </a:r>
          </a:p>
          <a:p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Achtung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keine Inhalte schicken lassen, keine Inhalte „sichern“/ aktiv speichern, keine Inhalte verbreiten 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siehe: www.klicksafe.de</a:t>
            </a: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__________________________________________________________________</a:t>
            </a:r>
          </a:p>
          <a:p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“Folgen” auf sozialen Medien (Lehrkraft→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Lehrkraft) sollte nicht stattfinden.</a:t>
            </a: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78" y="246009"/>
            <a:ext cx="432243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0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78" y="246009"/>
            <a:ext cx="4322439" cy="107908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89220" y="1471026"/>
            <a:ext cx="111666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Kommunikation zwischen Lehrkräften und </a:t>
            </a:r>
            <a:r>
              <a:rPr lang="de-DE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b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ausschließlich über 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nicht über Chats in privaten sozialen Medien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Eventuell kann es bei Klassenreisen, besonders im Ausland, sinnvoll sein, bei nicht zuverlässig funktionierendem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Sdui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auf ein anderes Medium auszuweichen. </a:t>
            </a:r>
          </a:p>
          <a:p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Die Chatgruppe ist im Anschluss an die Reise wieder </a:t>
            </a:r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aufzulösen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C98A3D-6E08-7016-91FC-942085DE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10" y="1927043"/>
            <a:ext cx="1425390" cy="9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75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7246676" y="451349"/>
            <a:ext cx="4323600" cy="1136381"/>
          </a:xfrm>
          <a:prstGeom prst="rect">
            <a:avLst/>
          </a:prstGeom>
          <a:ln w="0"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324604" y="1019539"/>
            <a:ext cx="1154279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5.B: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Verhaltenskodex</a:t>
            </a:r>
            <a:endParaRPr lang="en-US" sz="28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Umgang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untereinander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14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Von </a:t>
            </a:r>
            <a:r>
              <a:rPr lang="en-US" sz="1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Schülersprecher:innen</a:t>
            </a:r>
            <a:r>
              <a:rPr lang="en-US" sz="14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gemeinsam</a:t>
            </a:r>
            <a:r>
              <a:rPr lang="en-US" sz="14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</a:t>
            </a:r>
            <a:r>
              <a:rPr lang="en-US" sz="14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Vertrauenslehrer:innen</a:t>
            </a:r>
            <a:r>
              <a:rPr lang="en-US" sz="14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erarbeitet</a:t>
            </a:r>
            <a:endParaRPr lang="en-US" sz="14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Ich mache nichts, was ich nicht machen möchte (Gruppenzwang).</a:t>
            </a:r>
          </a:p>
          <a:p>
            <a:pPr lvl="0"/>
            <a:endParaRPr lang="de-DE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Ich übernehme Verantwortung für mein eigenes Handeln und erkenne die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Grenzen anderer Personen an und akzeptiere deren Nein.</a:t>
            </a:r>
          </a:p>
          <a:p>
            <a:pPr lvl="0"/>
            <a:endParaRPr lang="de-DE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Ich achte das Recht der anderen auf körperliche Unversehrtheit und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wende keine Gewalt an, weder physischer, psychischer noch sexualisierter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Art.</a:t>
            </a:r>
          </a:p>
          <a:p>
            <a:pPr lvl="0"/>
            <a:endParaRPr lang="de-DE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Ich verbreite keine Bilder oder Videoaufnahmen anderer Personen, die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diesen nicht zugestimmt haben und mache keine Aufnahmen ohne deren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Wissen.</a:t>
            </a:r>
          </a:p>
          <a:p>
            <a:pPr lvl="0"/>
            <a:endParaRPr lang="de-DE" sz="28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35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73084" y="315884"/>
            <a:ext cx="1053222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de-DE" sz="2800" spc="-1" dirty="0">
              <a:solidFill>
                <a:srgbClr val="000000"/>
              </a:solidFill>
            </a:endParaRPr>
          </a:p>
          <a:p>
            <a:pPr lvl="0"/>
            <a:endParaRPr lang="de-DE" sz="2800" spc="-1" dirty="0">
              <a:solidFill>
                <a:srgbClr val="000000"/>
              </a:solidFill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Ich grenze andere nicht wegen ihres Aussehens, ihrer Herkunft, ihrer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sexuellen Orientierung, ihrer körperlichen oder geistigen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Beeinträchtigungen, ihres Geschlechts, ihrer Hautfarbe oder ihrer 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Kultur aus und diskriminiere sie nicht.</a:t>
            </a:r>
          </a:p>
          <a:p>
            <a:pPr lvl="0"/>
            <a:endParaRPr lang="de-DE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Wenn sich </a:t>
            </a:r>
            <a:r>
              <a:rPr lang="de-DE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rücksichts- oder respektlos gegenüber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anderen verhalten, unterstütze ich dieses Verhalten nicht, versuche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sie davon abzuhalten und hole evtl. Hilfe wenn notwendig.</a:t>
            </a:r>
          </a:p>
          <a:p>
            <a:pPr lvl="0"/>
            <a:endParaRPr lang="de-DE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Ich achte auf meine Sprache und verharmlose und normalisiere keine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Form von sexualisierter Gewalt und anderen Straftaten.</a:t>
            </a:r>
          </a:p>
          <a:p>
            <a:pPr lvl="0"/>
            <a:endParaRPr lang="de-DE" sz="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Ich urteile und verurteile andere Personen nicht im Ausdruck ihrer </a:t>
            </a: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Identität (z.B. wegen ihrer sexuellen Orientierung).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7462807" y="68963"/>
            <a:ext cx="4323600" cy="1136381"/>
          </a:xfrm>
          <a:prstGeom prst="rect">
            <a:avLst/>
          </a:prstGeom>
          <a:ln w="0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DADD163-EBBD-F745-E6A2-9AD7F7BA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85" y="315884"/>
            <a:ext cx="2276117" cy="98321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67017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/>
          <a:stretch/>
        </p:blipFill>
        <p:spPr>
          <a:xfrm>
            <a:off x="7246676" y="451349"/>
            <a:ext cx="4323600" cy="1136381"/>
          </a:xfrm>
          <a:prstGeom prst="rect">
            <a:avLst/>
          </a:prstGeom>
          <a:ln w="0"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457200" y="1072342"/>
            <a:ext cx="1127205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b="1" spc="-1" dirty="0">
              <a:solidFill>
                <a:srgbClr val="000000"/>
              </a:solidFill>
            </a:endParaRPr>
          </a:p>
          <a:p>
            <a:pPr lvl="0"/>
            <a:endParaRPr lang="en-US" sz="2800" b="1" spc="-1" dirty="0">
              <a:solidFill>
                <a:srgbClr val="000000"/>
              </a:solidFill>
            </a:endParaRPr>
          </a:p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Ansprechstellen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Beschwerdestrukturen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(Wenn ich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Hilfe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brauche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…)</a:t>
            </a:r>
          </a:p>
          <a:p>
            <a:pPr lvl="0"/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Ansprechstellen und Beschwerdestrukturen werden zu Beginn jedes Schuljahres vom </a:t>
            </a:r>
            <a:r>
              <a:rPr lang="de-DE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Klassenlehrer:innenteam</a:t>
            </a: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vorgestellt. </a:t>
            </a:r>
          </a:p>
          <a:p>
            <a:pPr lvl="0"/>
            <a:endParaRPr lang="de-DE" sz="14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finden diese Informationen auch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zentralen Orten im Schulhaus (unter dem Vertretungsplan)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 der Homepage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 Schulplaner</a:t>
            </a:r>
          </a:p>
          <a:p>
            <a:pPr lvl="0"/>
            <a:endParaRPr lang="de-DE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F3B6C7B-D63E-08B4-A6B6-401B20B534E8}"/>
              </a:ext>
            </a:extLst>
          </p:cNvPr>
          <p:cNvSpPr/>
          <p:nvPr/>
        </p:nvSpPr>
        <p:spPr>
          <a:xfrm>
            <a:off x="318398" y="579592"/>
            <a:ext cx="27063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Hilfe!</a:t>
            </a:r>
          </a:p>
        </p:txBody>
      </p:sp>
    </p:spTree>
    <p:extLst>
      <p:ext uri="{BB962C8B-B14F-4D97-AF65-F5344CB8AC3E}">
        <p14:creationId xmlns:p14="http://schemas.microsoft.com/office/powerpoint/2010/main" val="251287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21724" y="897451"/>
            <a:ext cx="1083148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Wenn ich Hilfe brauche …</a:t>
            </a:r>
          </a:p>
          <a:p>
            <a:endParaRPr lang="de-DE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Klassenpat:innen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(Klasse 5),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Klassenlehrer:innen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Fachlehrer:innen</a:t>
            </a: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Verbindungslehrerinnen: Frau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Fritschle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Frau Winter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Schulleitung: Hr.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Fuhrich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Fr. Heer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Sekretariat: Frau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Dworak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-Weber, Frau Schmid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Schulsozialarbeiterin: Frau Schuhmacher 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(Präventions- und Schutzbeauftragte)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Beratungslehrer: Herr Jäger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Wirbelwind e.V. (Verein gegen sexualisierte Gewalt in Kindheit und    Jugend)</a:t>
            </a:r>
          </a:p>
          <a:p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Weitere Hilfen und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Ansprechpartner:innen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für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Eltern und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Lehrer:innen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auf unserer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Homepage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Unsere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Schule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Schulsozialarbeit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weitere Beratungsangebote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7246676" y="451349"/>
            <a:ext cx="4323600" cy="113638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18050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/>
          <a:stretch/>
        </p:blipFill>
        <p:spPr>
          <a:xfrm>
            <a:off x="7246676" y="451349"/>
            <a:ext cx="4323600" cy="1136381"/>
          </a:xfrm>
          <a:prstGeom prst="rect">
            <a:avLst/>
          </a:prstGeom>
          <a:ln w="0"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587021" y="551646"/>
            <a:ext cx="1113074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Präventionsangebote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 HGG</a:t>
            </a:r>
          </a:p>
          <a:p>
            <a:pPr lvl="0"/>
            <a:endParaRPr lang="en-US" sz="14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10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Klassenstufe 6 </a:t>
            </a:r>
            <a:r>
              <a:rPr lang="de-DE" sz="20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Wirbelwind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e.V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 Klicks </a:t>
            </a: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Ein Präventionsprojekt zum Schutz von Kindern und Jugendlichen vor digitaler sexualisierter Gewalt. </a:t>
            </a:r>
          </a:p>
          <a:p>
            <a:pPr lvl="0"/>
            <a:endParaRPr lang="de-DE" sz="10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de-DE" sz="10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Klassenstufe 8</a:t>
            </a: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Wirbelwind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e.V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 Touch </a:t>
            </a: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Ein Präventionsangebot zum Schutz von Jugendlichen im Alter von 14-16 Jahren vor sexualisierter Gewalt. Das Projekt ist als Vertiefung zu Bad Klicks konzipiert. Der Focus liegt auf Übergriffen durch Jugendliche.</a:t>
            </a:r>
          </a:p>
          <a:p>
            <a:pPr lvl="0"/>
            <a:endParaRPr lang="de-DE" sz="10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de-DE" sz="10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Selbstbehauptungs- und Selbstverteidigungstraining </a:t>
            </a:r>
            <a:br>
              <a:rPr lang="de-DE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 Rahmen vom Sportunterricht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41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/>
          <a:stretch/>
        </p:blipFill>
        <p:spPr>
          <a:xfrm>
            <a:off x="7246676" y="451349"/>
            <a:ext cx="4323600" cy="1136381"/>
          </a:xfrm>
          <a:prstGeom prst="rect">
            <a:avLst/>
          </a:prstGeom>
          <a:ln w="0"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556952" y="798021"/>
            <a:ext cx="1149650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800" dirty="0"/>
          </a:p>
          <a:p>
            <a:pPr algn="ctr">
              <a:lnSpc>
                <a:spcPct val="150000"/>
              </a:lnSpc>
            </a:pPr>
            <a:r>
              <a:rPr lang="de-DE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Schutzkonzept </a:t>
            </a:r>
          </a:p>
          <a:p>
            <a:pPr algn="ctr">
              <a:lnSpc>
                <a:spcPct val="150000"/>
              </a:lnSpc>
            </a:pPr>
            <a:r>
              <a:rPr lang="de-DE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wird </a:t>
            </a:r>
            <a:r>
              <a:rPr lang="de-DE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jedes Schuljahr überprüft, </a:t>
            </a:r>
          </a:p>
          <a:p>
            <a:pPr algn="ctr">
              <a:lnSpc>
                <a:spcPct val="150000"/>
              </a:lnSpc>
            </a:pPr>
            <a:r>
              <a:rPr lang="de-DE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 es noch aktuell ist </a:t>
            </a:r>
          </a:p>
          <a:p>
            <a:pPr algn="ctr">
              <a:lnSpc>
                <a:spcPct val="150000"/>
              </a:lnSpc>
            </a:pPr>
            <a:r>
              <a:rPr lang="de-DE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oder Teile überarbeitet oder </a:t>
            </a:r>
          </a:p>
          <a:p>
            <a:pPr algn="ctr">
              <a:lnSpc>
                <a:spcPct val="150000"/>
              </a:lnSpc>
            </a:pPr>
            <a:r>
              <a:rPr lang="de-DE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erneuert werden müssen.</a:t>
            </a:r>
          </a:p>
        </p:txBody>
      </p:sp>
    </p:spTree>
    <p:extLst>
      <p:ext uri="{BB962C8B-B14F-4D97-AF65-F5344CB8AC3E}">
        <p14:creationId xmlns:p14="http://schemas.microsoft.com/office/powerpoint/2010/main" val="172008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BCCF1D3-2079-041F-4C09-7A9011F1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8" y="665868"/>
            <a:ext cx="4147501" cy="2763132"/>
          </a:xfrm>
          <a:prstGeom prst="rect">
            <a:avLst/>
          </a:prstGeom>
        </p:spPr>
      </p:pic>
      <p:pic>
        <p:nvPicPr>
          <p:cNvPr id="2" name="Picture 2"/>
          <p:cNvPicPr/>
          <p:nvPr/>
        </p:nvPicPr>
        <p:blipFill>
          <a:blip r:embed="rId3"/>
          <a:stretch/>
        </p:blipFill>
        <p:spPr>
          <a:xfrm>
            <a:off x="7246676" y="484601"/>
            <a:ext cx="4323600" cy="1075680"/>
          </a:xfrm>
          <a:prstGeom prst="rect">
            <a:avLst/>
          </a:prstGeom>
          <a:ln w="0"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890665" y="2789549"/>
            <a:ext cx="108620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ist sexualisierte Gewalt?</a:t>
            </a: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Bandbreite von sexualisierter Gewalt beginnt bei 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Grenzverletzungen</a:t>
            </a:r>
            <a:r>
              <a:rPr lang="de-DE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wie z.B. sexualisierte Sprüche, Gesten oder Blicke </a:t>
            </a:r>
            <a:br>
              <a:rPr lang="de-DE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reicht über 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sexuelle Übergriffe</a:t>
            </a:r>
            <a:r>
              <a:rPr lang="de-DE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z.B. heimliche Fotos oder unerwünschte Berührungen bis hin zur Vergewaltigung.</a:t>
            </a:r>
            <a:endParaRPr lang="de-DE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053451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5BF35FE-1C67-A7D6-2D1C-A9CF27B94589}"/>
              </a:ext>
            </a:extLst>
          </p:cNvPr>
          <p:cNvSpPr txBox="1"/>
          <p:nvPr/>
        </p:nvSpPr>
        <p:spPr>
          <a:xfrm>
            <a:off x="1075764" y="1174394"/>
            <a:ext cx="1009426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u="sng" dirty="0"/>
              <a:t>Quellennachweise:</a:t>
            </a:r>
            <a:br>
              <a:rPr lang="de-DE" u="sng" dirty="0"/>
            </a:br>
            <a:br>
              <a:rPr lang="de-DE" dirty="0"/>
            </a:br>
            <a:r>
              <a:rPr lang="de-DE" dirty="0"/>
              <a:t>Film: </a:t>
            </a:r>
            <a:r>
              <a:rPr lang="de-DE" sz="1800" u="sng" dirty="0">
                <a:hlinkClick r:id="rId2"/>
              </a:rPr>
              <a:t>https://www.youtube.com/watch?v=JWuhlhKRye4</a:t>
            </a:r>
            <a:r>
              <a:rPr lang="de-DE" sz="1800" u="sng" dirty="0"/>
              <a:t>  </a:t>
            </a:r>
            <a:r>
              <a:rPr lang="de-DE" sz="1800" dirty="0"/>
              <a:t>(für </a:t>
            </a:r>
            <a:r>
              <a:rPr lang="de-DE" sz="1800" b="1" dirty="0"/>
              <a:t>Klasse 5, 6 und 7 </a:t>
            </a:r>
            <a:r>
              <a:rPr lang="de-DE" sz="1800" dirty="0"/>
              <a:t>ab Minute 0:35 bis 5:36)</a:t>
            </a:r>
            <a:endParaRPr lang="de-DE" dirty="0"/>
          </a:p>
          <a:p>
            <a:endParaRPr lang="de-DE" dirty="0"/>
          </a:p>
          <a:p>
            <a:r>
              <a:rPr lang="de-DE" dirty="0"/>
              <a:t>Deckblatt: </a:t>
            </a:r>
            <a:r>
              <a:rPr lang="de-DE" dirty="0">
                <a:hlinkClick r:id="rId3"/>
              </a:rPr>
              <a:t>https://www.pferd-aktuell.de/relaunch/files/1/44/Sexualisierte_Gewalt_Foto_Fotolia.jpg</a:t>
            </a:r>
            <a:endParaRPr lang="de-DE" dirty="0"/>
          </a:p>
          <a:p>
            <a:br>
              <a:rPr lang="de-DE" dirty="0"/>
            </a:br>
            <a:r>
              <a:rPr lang="de-DE" dirty="0"/>
              <a:t>Definition sexualisierte Gewalt: </a:t>
            </a:r>
            <a:r>
              <a:rPr lang="de-D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www.schutzkonzepte.bayern.de</a:t>
            </a:r>
            <a:endParaRPr lang="de-DE" dirty="0"/>
          </a:p>
          <a:p>
            <a:endParaRPr lang="de-DE" dirty="0"/>
          </a:p>
          <a:p>
            <a:r>
              <a:rPr lang="de-DE" dirty="0"/>
              <a:t>Abbildung Help: </a:t>
            </a:r>
            <a:r>
              <a:rPr lang="de-DE" dirty="0">
                <a:hlinkClick r:id="rId5"/>
              </a:rPr>
              <a:t>https://cdn1.vectorstock.com/i/1000x1000/17/25/sign-with-the-word-help-in-a-hand-icon-vector-9381725.jpg</a:t>
            </a:r>
            <a:endParaRPr lang="de-DE" dirty="0"/>
          </a:p>
          <a:p>
            <a:br>
              <a:rPr lang="de-DE" dirty="0"/>
            </a:br>
            <a:r>
              <a:rPr lang="de-DE" dirty="0"/>
              <a:t>Abbildung gemeinsam mehr erreichen: </a:t>
            </a:r>
            <a:r>
              <a:rPr lang="de-DE" dirty="0">
                <a:hlinkClick r:id="rId6"/>
              </a:rPr>
              <a:t>https://kompomachtschule.de/assets/artikelbilder/2017/9341b053a0/Fotolia132796918S__ScaleMaxWidthWzEwMjRd.jpg</a:t>
            </a:r>
            <a:br>
              <a:rPr lang="de-DE" dirty="0"/>
            </a:br>
            <a:endParaRPr lang="de-DE" dirty="0"/>
          </a:p>
          <a:p>
            <a:r>
              <a:rPr lang="de-DE" dirty="0"/>
              <a:t>Hände Respekt: </a:t>
            </a:r>
            <a:r>
              <a:rPr lang="de-DE" dirty="0">
                <a:hlinkClick r:id="rId7"/>
              </a:rPr>
              <a:t>https://www.globaleslernen.de/sites/default/files/styles/autox300/public/images/page/1648823170.png?itok=YOOfJYqq</a:t>
            </a:r>
            <a:endParaRPr lang="de-DE" dirty="0"/>
          </a:p>
          <a:p>
            <a:endParaRPr lang="de-DE" dirty="0"/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  <a:p>
            <a:endParaRPr lang="de-DE" i="1" dirty="0"/>
          </a:p>
          <a:p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10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F845810-5F38-406E-871E-A8C54735DDD9}"/>
              </a:ext>
            </a:extLst>
          </p:cNvPr>
          <p:cNvSpPr txBox="1"/>
          <p:nvPr/>
        </p:nvSpPr>
        <p:spPr>
          <a:xfrm>
            <a:off x="1030941" y="1568825"/>
            <a:ext cx="105155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Die Täterinnen und Täter sind oft keine Fremden.</a:t>
            </a:r>
          </a:p>
          <a:p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Sie können zum Beispiel aus der Familie, dem Freundeskreis, aus Vereinen oder der Nachbarschaft kommen.</a:t>
            </a:r>
          </a:p>
          <a:p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Oft bedrohen sie ihre Opfer, damit sie nichts verraten.</a:t>
            </a:r>
          </a:p>
        </p:txBody>
      </p:sp>
    </p:spTree>
    <p:extLst>
      <p:ext uri="{BB962C8B-B14F-4D97-AF65-F5344CB8AC3E}">
        <p14:creationId xmlns:p14="http://schemas.microsoft.com/office/powerpoint/2010/main" val="161760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2755C-9224-1E9C-58EA-D970391A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Info Neu 5">
            <a:hlinkClick r:id="" action="ppaction://media"/>
            <a:extLst>
              <a:ext uri="{FF2B5EF4-FFF2-40B4-BE49-F238E27FC236}">
                <a16:creationId xmlns:a16="http://schemas.microsoft.com/office/drawing/2014/main" id="{FBADAC3A-CFA8-4AAF-A710-3E6416B17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/>
          <a:stretch/>
        </p:blipFill>
        <p:spPr>
          <a:xfrm>
            <a:off x="7246676" y="484601"/>
            <a:ext cx="4323600" cy="1075680"/>
          </a:xfrm>
          <a:prstGeom prst="rect">
            <a:avLst/>
          </a:prstGeom>
          <a:ln w="0"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390536" y="1416663"/>
            <a:ext cx="116823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Warum haben wir am HGG ein Schutzkonzept erstellt?</a:t>
            </a: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Sexualisierte Gewalt ist weit verbreitet.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Zum Schutz für Kinder und Jugendliche vor sexualisierter Gewalt.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Damit Ihr erfahrt, an wen Ihr euch wenden könnt,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Hilfe zu erhalten, wenn Ihr von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sexualisierter Gewalt betroffen seid oder wart.</a:t>
            </a:r>
          </a:p>
          <a:p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6EBC48-4E6E-B919-A14A-4A14C5733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288" y="3670233"/>
            <a:ext cx="2300148" cy="28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39C72-BC7A-F1EE-F556-D6783C3E8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D78D6A-5B73-552A-8840-D57A1C9B7C7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246676" y="484601"/>
            <a:ext cx="4323600" cy="1075680"/>
          </a:xfrm>
          <a:prstGeom prst="rect">
            <a:avLst/>
          </a:prstGeom>
          <a:ln w="0"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3BA446C-ACFA-72B4-B412-BAB9B2547427}"/>
              </a:ext>
            </a:extLst>
          </p:cNvPr>
          <p:cNvSpPr txBox="1"/>
          <p:nvPr/>
        </p:nvSpPr>
        <p:spPr>
          <a:xfrm>
            <a:off x="1147483" y="1460652"/>
            <a:ext cx="970877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 hat unser Schutzkonzept erstellt?</a:t>
            </a: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Arbeitsgruppe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bestehend aus: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Schulleitung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Lehrerinnen und Lehrern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Schülerinnen und Schülern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Schulsozialarbeit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Wirbelwind e.V. 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eine Fachberatungsstelle gegen sexualisierte Gewalt in Kindheit und Jugend in Reutlingen hat die Arbeitsgruppe begleitet.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6E80CD-F05E-49E0-AA31-9B969790641C}"/>
              </a:ext>
            </a:extLst>
          </p:cNvPr>
          <p:cNvSpPr txBox="1"/>
          <p:nvPr/>
        </p:nvSpPr>
        <p:spPr>
          <a:xfrm>
            <a:off x="6196519" y="2770756"/>
            <a:ext cx="5459507" cy="120032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accent1">
                    <a:lumMod val="75000"/>
                  </a:schemeClr>
                </a:solidFill>
              </a:rPr>
              <a:t>Hompage</a:t>
            </a:r>
            <a:r>
              <a:rPr lang="de-DE" sz="3600" dirty="0">
                <a:solidFill>
                  <a:schemeClr val="accent1">
                    <a:lumMod val="75000"/>
                  </a:schemeClr>
                </a:solidFill>
              </a:rPr>
              <a:t> unter: </a:t>
            </a:r>
            <a:br>
              <a:rPr lang="de-DE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3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U</a:t>
            </a:r>
            <a:r>
              <a:rPr lang="de-DE" sz="3600" dirty="0">
                <a:solidFill>
                  <a:schemeClr val="accent1">
                    <a:lumMod val="75000"/>
                  </a:schemeClr>
                </a:solidFill>
              </a:rPr>
              <a:t>nsere Schule </a:t>
            </a:r>
            <a:r>
              <a:rPr lang="de-DE" sz="3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Leitbild</a:t>
            </a:r>
            <a:endParaRPr lang="de-DE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81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21724" y="582335"/>
            <a:ext cx="1109514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spc="-1" dirty="0">
              <a:solidFill>
                <a:srgbClr val="000000"/>
              </a:solidFill>
            </a:endParaRPr>
          </a:p>
          <a:p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Inhalte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Schutzkonzepts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Vorwort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Leitbild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HGG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Personalverantwortung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Präventions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und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Schutzbeauftragte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deren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Aufgaben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Verhaltenskodex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Lehrkräfte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Interventionsplan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Ansprechstellen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Beschwerdestrukturen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(Wenn ich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Hilfe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brauche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…)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Präventionsangebote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3200" dirty="0"/>
          </a:p>
        </p:txBody>
      </p:sp>
      <p:pic>
        <p:nvPicPr>
          <p:cNvPr id="5" name="Picture 2"/>
          <p:cNvPicPr/>
          <p:nvPr/>
        </p:nvPicPr>
        <p:blipFill>
          <a:blip r:embed="rId2"/>
          <a:stretch/>
        </p:blipFill>
        <p:spPr>
          <a:xfrm>
            <a:off x="7246676" y="484601"/>
            <a:ext cx="4323600" cy="1075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021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/>
          <a:stretch/>
        </p:blipFill>
        <p:spPr>
          <a:xfrm>
            <a:off x="7246676" y="484600"/>
            <a:ext cx="4323600" cy="1136381"/>
          </a:xfrm>
          <a:prstGeom prst="rect">
            <a:avLst/>
          </a:prstGeom>
          <a:ln w="0"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884409" y="372280"/>
            <a:ext cx="1093955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/>
          </a:p>
          <a:p>
            <a:endParaRPr lang="de-DE" sz="2800" dirty="0"/>
          </a:p>
          <a:p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Leitbild HGG</a:t>
            </a: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Schutzkonzept ist eine wichtige Erweiterung unseres bereits bestehenden Leitbildes.</a:t>
            </a:r>
          </a:p>
          <a:p>
            <a:pPr algn="ctr">
              <a:lnSpc>
                <a:spcPct val="150000"/>
              </a:lnSpc>
            </a:pPr>
            <a:r>
              <a:rPr lang="de-DE" sz="3200" b="1" cap="all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Selbständigkeit</a:t>
            </a:r>
          </a:p>
          <a:p>
            <a:pPr algn="ctr">
              <a:lnSpc>
                <a:spcPct val="150000"/>
              </a:lnSpc>
            </a:pPr>
            <a:r>
              <a:rPr lang="de-DE" sz="3200" b="1" cap="all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Selbstverantwortung </a:t>
            </a:r>
          </a:p>
          <a:p>
            <a:pPr algn="ctr"/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(Übernahme von Verantwortung für das eigene Handeln von allen am Schulleben Beteiligten)</a:t>
            </a:r>
          </a:p>
          <a:p>
            <a:pPr algn="ctr">
              <a:lnSpc>
                <a:spcPct val="150000"/>
              </a:lnSpc>
            </a:pPr>
            <a:r>
              <a:rPr lang="de-DE" sz="3200" b="1" cap="all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Verständnisvolles Miteinander</a:t>
            </a:r>
          </a:p>
          <a:p>
            <a:pPr algn="ctr"/>
            <a:endParaRPr lang="de-D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05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61668" y="638287"/>
            <a:ext cx="1053222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400" b="1" spc="-1" dirty="0">
              <a:solidFill>
                <a:srgbClr val="000000"/>
              </a:solidFill>
            </a:endParaRPr>
          </a:p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5.A: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Lehrkräfte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Verhaltenskodex</a:t>
            </a:r>
            <a:endParaRPr lang="en-US" sz="28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8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24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Lehrkräfte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gegenüber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endParaRPr lang="en-US" sz="22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Grenzachtender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Umgang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körperlich</a:t>
            </a:r>
            <a:endParaRPr lang="en-US" sz="2800" b="1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Grenzachtender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Umgang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verbal</a:t>
            </a:r>
          </a:p>
          <a:p>
            <a:pPr lvl="0"/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Grenzachtender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Umgang</a:t>
            </a:r>
            <a:r>
              <a:rPr lang="en-US" sz="2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digital</a:t>
            </a:r>
          </a:p>
          <a:p>
            <a:pPr lvl="0"/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auf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Klassenfahrten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Zulässigkeit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Geschenken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Verhaltenskodex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Prävention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sexualisierter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Gewalt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Sport-</a:t>
            </a:r>
          </a:p>
          <a:p>
            <a:pPr lvl="0"/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unterricht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schulsportlichen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Veranstaltungen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Verstößen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spc="-1" dirty="0">
              <a:solidFill>
                <a:srgbClr val="0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78" y="246009"/>
            <a:ext cx="432243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5564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1332</Words>
  <Application>Microsoft Office PowerPoint</Application>
  <PresentationFormat>Breitbild</PresentationFormat>
  <Paragraphs>171</Paragraphs>
  <Slides>20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Corbel</vt:lpstr>
      <vt:lpstr>Courier New</vt:lpstr>
      <vt:lpstr>Wingdings</vt:lpstr>
      <vt:lpstr>Basis</vt:lpstr>
      <vt:lpstr>   Schutzkonzept  gegen  sexualisierte Gewalt am HAP Grieshaber Gymnasium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Reutlingen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Schutzkonzept gegen sexualisierte Gewalt am HAP Grieshaber Gymnasium</dc:title>
  <dc:creator>Schuhmacher, Sabine</dc:creator>
  <cp:lastModifiedBy>Sassi</cp:lastModifiedBy>
  <cp:revision>146</cp:revision>
  <cp:lastPrinted>2025-07-28T14:04:59Z</cp:lastPrinted>
  <dcterms:created xsi:type="dcterms:W3CDTF">2025-02-05T14:52:59Z</dcterms:created>
  <dcterms:modified xsi:type="dcterms:W3CDTF">2025-09-26T14:03:33Z</dcterms:modified>
</cp:coreProperties>
</file>