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425" r:id="rId3"/>
    <p:sldId id="345" r:id="rId4"/>
    <p:sldId id="426" r:id="rId5"/>
    <p:sldId id="372" r:id="rId6"/>
    <p:sldId id="432" r:id="rId7"/>
    <p:sldId id="435" r:id="rId8"/>
    <p:sldId id="407" r:id="rId9"/>
    <p:sldId id="381" r:id="rId10"/>
    <p:sldId id="430" r:id="rId11"/>
    <p:sldId id="447" r:id="rId12"/>
    <p:sldId id="446" r:id="rId13"/>
    <p:sldId id="322" r:id="rId14"/>
    <p:sldId id="448" r:id="rId15"/>
    <p:sldId id="450" r:id="rId16"/>
    <p:sldId id="427" r:id="rId17"/>
    <p:sldId id="423" r:id="rId18"/>
    <p:sldId id="452" r:id="rId19"/>
    <p:sldId id="454" r:id="rId20"/>
    <p:sldId id="394" r:id="rId21"/>
    <p:sldId id="269" r:id="rId22"/>
    <p:sldId id="428" r:id="rId23"/>
    <p:sldId id="333" r:id="rId24"/>
    <p:sldId id="421" r:id="rId25"/>
    <p:sldId id="353" r:id="rId26"/>
    <p:sldId id="440" r:id="rId27"/>
    <p:sldId id="380" r:id="rId28"/>
    <p:sldId id="441" r:id="rId29"/>
    <p:sldId id="442" r:id="rId30"/>
    <p:sldId id="449" r:id="rId31"/>
    <p:sldId id="361" r:id="rId32"/>
    <p:sldId id="444" r:id="rId33"/>
    <p:sldId id="460" r:id="rId34"/>
    <p:sldId id="443" r:id="rId35"/>
    <p:sldId id="434" r:id="rId36"/>
    <p:sldId id="369" r:id="rId37"/>
    <p:sldId id="437" r:id="rId38"/>
    <p:sldId id="439" r:id="rId39"/>
    <p:sldId id="445" r:id="rId40"/>
    <p:sldId id="455" r:id="rId41"/>
    <p:sldId id="459" r:id="rId42"/>
    <p:sldId id="354" r:id="rId43"/>
    <p:sldId id="458" r:id="rId44"/>
    <p:sldId id="433" r:id="rId45"/>
    <p:sldId id="462" r:id="rId46"/>
    <p:sldId id="289" r:id="rId47"/>
    <p:sldId id="457" r:id="rId48"/>
    <p:sldId id="431" r:id="rId49"/>
    <p:sldId id="371" r:id="rId50"/>
    <p:sldId id="463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53A971"/>
    <a:srgbClr val="006600"/>
    <a:srgbClr val="009193"/>
    <a:srgbClr val="5AB152"/>
    <a:srgbClr val="00FF00"/>
    <a:srgbClr val="9E006D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2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1E868-BC73-F14F-B09A-5E28833074D7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F4CFA-BB92-3647-A83C-5A7B90461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70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A082A-2B81-429C-9264-FD32E5FE260A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629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A082A-2B81-429C-9264-FD32E5FE260A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69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20718-DF3C-48F0-B0D7-DBCBDC58C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F8A8FC-01B8-4248-8753-8E4BFB2B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78B2C5-7068-4350-9D86-0BB98FAA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AC104D-0A53-4857-8E34-80649E2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7EA5D9-B689-41BA-A5C4-1A432B4A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8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AFE82-B4A2-4672-BB81-B8ABD230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42FA0FA-97FA-436D-A518-5D215440A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84F41B-D2AF-4AD2-9019-312CF556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89113F-EC7D-4667-8383-2E3FD50B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8165B8-0BCC-41D5-8E46-64131CF3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9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8442F9E-0E22-40B2-BA04-7DE7737F1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0B46984-E0F8-430F-A215-311B640B5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5D95E9-72D7-4EF3-972A-DAF034E6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8C5226-334C-4BA0-AF66-AE68494C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E1086D-1BE5-42E1-8FA4-8F444A96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2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761BD-C7A8-4CC4-AE58-8C301DDE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03F9D0-3EE7-47D7-A2D2-6DF0D0249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46045-66A3-49E5-810A-EFC17652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A54143-0653-4511-84A5-B329F76C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F422B8-AB53-479A-B0B9-C27F78AA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7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961B-311B-4C1B-8F7B-3AACD760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7F6C63-6A00-4C62-8A1A-5FB81CC62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73A08C-FAE0-44AE-8CB0-E0AB6AC8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CF0544-7417-4931-9795-7BD36A38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D2D38-9F64-4640-990F-9F4530E5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2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90A8A-BED5-4969-A43D-96BDCD17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B278FA-012F-42B7-B9E6-707D7AB39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FE0EF0-453E-4FF6-A65E-79E27EC08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92094C-5B05-4843-B967-12A5A319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D7A45C-5CE5-4EB2-BEF1-BBB3A81C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76C989-3008-45A9-B3FE-D5EAF1D9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8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6A2C6-BE73-4FE5-98D3-65819A9C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D11224-D42F-4BC6-B539-AD376468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ECD3B4-4755-472F-9EF3-0342295A8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43F791-7BE5-4272-BE95-51647542E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7BD041A-F20F-4D63-9447-A142C393F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27967A-53CA-4F6F-A82D-4ED44473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E7C709A-B940-44B9-9050-12AE57D1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BCF2B21-62DD-4EBC-BFA8-35133856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E54A6-28C3-430B-BDDD-14BD5431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758CCB-9D90-4109-BEDA-120883CB8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3DA73F-84F8-48F2-BA70-08B007C1A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5F25EB-FE53-4430-B6BA-C408FDDE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0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493134-923C-4F06-9083-E3DD6880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724955-F6F7-476C-AF71-229F08B3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D5C50D-3552-418E-9DA0-E2898BA2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2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BEA75-13A7-4A65-8FCC-7ACDB449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AD8F57-9E6A-4DE0-8FB0-2EA2650D7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9D9C1B-6F8E-4C52-ADB5-0170367CB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CF49E0-E5CD-480A-BE09-D299E07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E471C0-336A-48BA-9ACB-EECC9DDC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C0F896-A719-4425-A7BE-2779325E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A8BD1-B406-4C77-BA94-EC06C845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9FB914E-010F-4683-876A-3DB4D493D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31668E-9AA5-4FD2-B559-FAE56FD64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21946F-A5F3-45D7-93CC-FCA143B7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2691AC-1303-4660-A6A5-D9C77CD5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E10865-3A58-46FD-88A7-B9D5EFA6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3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A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C78284-C9CA-4CD7-BB51-A9FC036D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9D02B9-07A7-4800-8481-D7C891001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BF18A9-1E9E-45C2-A19D-645ED2C9D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4267-C526-442F-BB2A-FA0F28E7DE03}" type="datetimeFigureOut">
              <a:rPr lang="de-DE" smtClean="0"/>
              <a:t>14.03.2023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3C9653-6E30-4F84-996D-21543C57D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E81F7A-C66E-4706-B033-CB7B71832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FE39E-CF6B-4E6B-91BD-F49E984FB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62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61308B-FCE2-C341-9C70-48D22D950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05" b="17947"/>
          <a:stretch/>
        </p:blipFill>
        <p:spPr>
          <a:xfrm>
            <a:off x="-993047" y="3429000"/>
            <a:ext cx="13718219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09AF930-D85B-B247-A44C-3CB65CA9C9E4}"/>
              </a:ext>
            </a:extLst>
          </p:cNvPr>
          <p:cNvSpPr/>
          <p:nvPr/>
        </p:nvSpPr>
        <p:spPr>
          <a:xfrm>
            <a:off x="381933" y="112295"/>
            <a:ext cx="1195444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500" i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Das Kunstprofil am </a:t>
            </a:r>
          </a:p>
        </p:txBody>
      </p:sp>
      <p:pic>
        <p:nvPicPr>
          <p:cNvPr id="30" name="Audio Recording 20.03.2022, 08:56:50" descr="Audio Recording 20.03.2022, 08:56:50">
            <a:hlinkClick r:id="" action="ppaction://media"/>
            <a:extLst>
              <a:ext uri="{FF2B5EF4-FFF2-40B4-BE49-F238E27FC236}">
                <a16:creationId xmlns:a16="http://schemas.microsoft.com/office/drawing/2014/main" id="{0331C49C-6B49-4449-A129-072D764C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3579" y="59329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9A2FBF-B4AF-6541-8E60-52356B6025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1" y="3970897"/>
            <a:ext cx="3721099" cy="279082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20" y="330560"/>
            <a:ext cx="4149148" cy="276609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419600" y="4109234"/>
            <a:ext cx="345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Projektcharakter </a:t>
            </a:r>
          </a:p>
          <a:p>
            <a:r>
              <a:rPr lang="de-DE" sz="2800" b="1" dirty="0" smtClean="0">
                <a:solidFill>
                  <a:schemeClr val="bg1"/>
                </a:solidFill>
              </a:rPr>
              <a:t>im Verlauf der praktischen Aufgabenstellungen</a:t>
            </a:r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45" y="330560"/>
            <a:ext cx="3759200" cy="28194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7137" y="3927650"/>
            <a:ext cx="2905402" cy="21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4000" y="431800"/>
            <a:ext cx="805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Gestaltungsfeld DESIGN</a:t>
            </a:r>
          </a:p>
          <a:p>
            <a:endParaRPr lang="de-DE" sz="32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Mode</a:t>
            </a:r>
          </a:p>
        </p:txBody>
      </p:sp>
      <p:pic>
        <p:nvPicPr>
          <p:cNvPr id="3" name="Bild 6" descr="60x80_2.jpg">
            <a:extLst>
              <a:ext uri="{FF2B5EF4-FFF2-40B4-BE49-F238E27FC236}">
                <a16:creationId xmlns:a16="http://schemas.microsoft.com/office/drawing/2014/main" id="{C63E3832-CBB7-5B46-ABFD-C29284C7AD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0" y="3844321"/>
            <a:ext cx="3823310" cy="28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45" y="1116216"/>
            <a:ext cx="3122506" cy="23418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96" y="431800"/>
            <a:ext cx="3322452" cy="22149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2071" y="3621431"/>
            <a:ext cx="3416263" cy="2562198"/>
          </a:xfrm>
          <a:prstGeom prst="rect">
            <a:avLst/>
          </a:prstGeom>
        </p:spPr>
      </p:pic>
      <p:pic>
        <p:nvPicPr>
          <p:cNvPr id="9" name="Bild 11" descr="Nr.03.jpg">
            <a:extLst>
              <a:ext uri="{FF2B5EF4-FFF2-40B4-BE49-F238E27FC236}">
                <a16:creationId xmlns:a16="http://schemas.microsoft.com/office/drawing/2014/main" id="{975D26E0-A784-034A-BCE1-BF1E28A5F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98" y="3194398"/>
            <a:ext cx="2743973" cy="22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1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392" y="952500"/>
            <a:ext cx="2971801" cy="19812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430" y="4368480"/>
            <a:ext cx="2714028" cy="18093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57" y="2582133"/>
            <a:ext cx="2870501" cy="19136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01" y="4728432"/>
            <a:ext cx="2852606" cy="19017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57" y="457201"/>
            <a:ext cx="2838450" cy="1892300"/>
          </a:xfrm>
          <a:prstGeom prst="rect">
            <a:avLst/>
          </a:prstGeom>
        </p:spPr>
      </p:pic>
      <p:pic>
        <p:nvPicPr>
          <p:cNvPr id="8" name="Inhaltsplatzhalter 4" descr="Desig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3740" y="1794637"/>
            <a:ext cx="5219740" cy="34785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923776" y="540327"/>
            <a:ext cx="471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Produktdesign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G_370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54" b="20274"/>
          <a:stretch/>
        </p:blipFill>
        <p:spPr>
          <a:xfrm>
            <a:off x="512740" y="4443877"/>
            <a:ext cx="1587831" cy="1753724"/>
          </a:xfrm>
          <a:prstGeom prst="rect">
            <a:avLst/>
          </a:prstGeom>
        </p:spPr>
      </p:pic>
      <p:pic>
        <p:nvPicPr>
          <p:cNvPr id="9" name="Bild 2" descr="Untitled-2.jpg">
            <a:extLst>
              <a:ext uri="{FF2B5EF4-FFF2-40B4-BE49-F238E27FC236}">
                <a16:creationId xmlns:a16="http://schemas.microsoft.com/office/drawing/2014/main" id="{18C33670-E284-6848-8B43-717EC05FB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30370"/>
          <a:stretch/>
        </p:blipFill>
        <p:spPr>
          <a:xfrm>
            <a:off x="448478" y="211291"/>
            <a:ext cx="1653631" cy="1525973"/>
          </a:xfrm>
          <a:prstGeom prst="rect">
            <a:avLst/>
          </a:prstGeom>
        </p:spPr>
      </p:pic>
      <p:pic>
        <p:nvPicPr>
          <p:cNvPr id="10" name="Bild 1" descr="Untitled-1.jpg">
            <a:extLst>
              <a:ext uri="{FF2B5EF4-FFF2-40B4-BE49-F238E27FC236}">
                <a16:creationId xmlns:a16="http://schemas.microsoft.com/office/drawing/2014/main" id="{0A3DFD0F-BCDD-0E4B-8FE0-1C0469D3A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80" y="2016227"/>
            <a:ext cx="1628529" cy="2148686"/>
          </a:xfrm>
          <a:prstGeom prst="rect">
            <a:avLst/>
          </a:prstGeom>
        </p:spPr>
      </p:pic>
      <p:sp>
        <p:nvSpPr>
          <p:cNvPr id="11" name="Flussdiagramm: Prozess 3">
            <a:extLst>
              <a:ext uri="{FF2B5EF4-FFF2-40B4-BE49-F238E27FC236}">
                <a16:creationId xmlns:a16="http://schemas.microsoft.com/office/drawing/2014/main" id="{4D3D5DF7-5972-444E-A463-5B3513FF231E}"/>
              </a:ext>
            </a:extLst>
          </p:cNvPr>
          <p:cNvSpPr/>
          <p:nvPr/>
        </p:nvSpPr>
        <p:spPr>
          <a:xfrm>
            <a:off x="2779255" y="432968"/>
            <a:ext cx="3272411" cy="120763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b="1" dirty="0" smtClean="0">
                <a:solidFill>
                  <a:schemeClr val="bg1"/>
                </a:solidFill>
                <a:cs typeface="Courier New" pitchFamily="49" charset="0"/>
              </a:rPr>
              <a:t>Grafikdesign am Beispiel</a:t>
            </a:r>
          </a:p>
          <a:p>
            <a:r>
              <a:rPr lang="de-DE" sz="3200" b="1" dirty="0" smtClean="0">
                <a:solidFill>
                  <a:schemeClr val="bg1"/>
                </a:solidFill>
                <a:cs typeface="Courier New" pitchFamily="49" charset="0"/>
              </a:rPr>
              <a:t>Logogestaltung </a:t>
            </a:r>
          </a:p>
          <a:p>
            <a:r>
              <a:rPr lang="de-DE" sz="3200" b="1" dirty="0" smtClean="0">
                <a:solidFill>
                  <a:schemeClr val="bg1"/>
                </a:solidFill>
                <a:cs typeface="Courier New" pitchFamily="49" charset="0"/>
              </a:rPr>
              <a:t>Plakat</a:t>
            </a:r>
            <a:endParaRPr lang="de-DE" sz="3200" b="1" dirty="0">
              <a:solidFill>
                <a:schemeClr val="bg1"/>
              </a:solidFill>
              <a:cs typeface="Courier New" pitchFamily="49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1A6884E-20DA-234A-ADE1-388FFB5FA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151873" y="2911524"/>
            <a:ext cx="3755517" cy="28166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BA4714-F8EC-3244-89F3-D1B03D296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205" y="432968"/>
            <a:ext cx="3044246" cy="21439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30B969-54B2-3B45-9C8A-CA5A51711F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8151" y="3429908"/>
            <a:ext cx="3549534" cy="26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51000" y="1397000"/>
            <a:ext cx="802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Auseinandersetzung mit Architektur</a:t>
            </a:r>
          </a:p>
          <a:p>
            <a:pPr algn="ctr"/>
            <a:endParaRPr lang="de-DE" sz="3200" b="1" dirty="0">
              <a:solidFill>
                <a:schemeClr val="bg1"/>
              </a:solidFill>
            </a:endParaRPr>
          </a:p>
          <a:p>
            <a:pPr algn="ctr"/>
            <a:endParaRPr lang="de-DE" sz="3200" b="1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Zeichnen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Massemodelle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Architekturmodell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Innenraumgestaltung</a:t>
            </a:r>
          </a:p>
        </p:txBody>
      </p:sp>
    </p:spTree>
    <p:extLst>
      <p:ext uri="{BB962C8B-B14F-4D97-AF65-F5344CB8AC3E}">
        <p14:creationId xmlns:p14="http://schemas.microsoft.com/office/powerpoint/2010/main" val="9621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" y="1073223"/>
            <a:ext cx="5892800" cy="44196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81" y="4075359"/>
            <a:ext cx="3152234" cy="23641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868473"/>
            <a:ext cx="3772134" cy="28291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32" y="482600"/>
            <a:ext cx="2953733" cy="22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ilderfundus BK\Architektur_Bauhaus.JPG">
            <a:extLst>
              <a:ext uri="{FF2B5EF4-FFF2-40B4-BE49-F238E27FC236}">
                <a16:creationId xmlns:a16="http://schemas.microsoft.com/office/drawing/2014/main" id="{D8E7ABD8-5576-1444-BF30-EED8628F7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9992" y="243068"/>
            <a:ext cx="3070672" cy="3308913"/>
          </a:xfrm>
          <a:prstGeom prst="rect">
            <a:avLst/>
          </a:prstGeom>
          <a:noFill/>
        </p:spPr>
      </p:pic>
      <p:pic>
        <p:nvPicPr>
          <p:cNvPr id="3" name="Grafik 2" descr="Architektur3.jpg">
            <a:extLst>
              <a:ext uri="{FF2B5EF4-FFF2-40B4-BE49-F238E27FC236}">
                <a16:creationId xmlns:a16="http://schemas.microsoft.com/office/drawing/2014/main" id="{344A15BF-3151-1D4F-9B86-6839BF0793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4482" y="4252134"/>
            <a:ext cx="3355647" cy="2240105"/>
          </a:xfrm>
          <a:prstGeom prst="rect">
            <a:avLst/>
          </a:prstGeom>
        </p:spPr>
      </p:pic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93BB9D43-DA0F-5A48-974C-3092BF87F3FF}"/>
              </a:ext>
            </a:extLst>
          </p:cNvPr>
          <p:cNvSpPr/>
          <p:nvPr/>
        </p:nvSpPr>
        <p:spPr>
          <a:xfrm>
            <a:off x="7098224" y="3426361"/>
            <a:ext cx="5093776" cy="425305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400" dirty="0">
              <a:cs typeface="Courier New" pitchFamily="49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757" y="1384959"/>
            <a:ext cx="1444681" cy="21670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0" y="3426362"/>
            <a:ext cx="2384574" cy="31794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61CDDA-4B81-1C40-B17E-B755266D4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009"/>
          <a:stretch/>
        </p:blipFill>
        <p:spPr>
          <a:xfrm rot="5400000">
            <a:off x="752927" y="-204021"/>
            <a:ext cx="2903123" cy="3797301"/>
          </a:xfrm>
          <a:prstGeom prst="rect">
            <a:avLst/>
          </a:prstGeom>
        </p:spPr>
      </p:pic>
      <p:sp>
        <p:nvSpPr>
          <p:cNvPr id="9" name="Flussdiagramm: Prozess 3">
            <a:extLst>
              <a:ext uri="{FF2B5EF4-FFF2-40B4-BE49-F238E27FC236}">
                <a16:creationId xmlns:a16="http://schemas.microsoft.com/office/drawing/2014/main" id="{AE4A21D5-1F88-BA42-8847-D6892DA61E95}"/>
              </a:ext>
            </a:extLst>
          </p:cNvPr>
          <p:cNvSpPr/>
          <p:nvPr/>
        </p:nvSpPr>
        <p:spPr>
          <a:xfrm>
            <a:off x="3980371" y="4252134"/>
            <a:ext cx="2771795" cy="120763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dirty="0" smtClean="0">
                <a:solidFill>
                  <a:schemeClr val="bg1"/>
                </a:solidFill>
                <a:cs typeface="Courier New" pitchFamily="49" charset="0"/>
              </a:rPr>
              <a:t>Altersgerechte Themenstellung: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cs typeface="Courier New" pitchFamily="49" charset="0"/>
              </a:rPr>
              <a:t>Skatepark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cs typeface="Courier New" pitchFamily="49" charset="0"/>
              </a:rPr>
              <a:t>Jugendzimmer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cs typeface="Courier New" pitchFamily="49" charset="0"/>
              </a:rPr>
              <a:t>Ferienhaus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bg1"/>
                </a:solidFill>
                <a:cs typeface="Courier New" pitchFamily="49" charset="0"/>
              </a:rPr>
              <a:t>Jugendclub</a:t>
            </a:r>
            <a:endParaRPr lang="de-DE" sz="2800" dirty="0">
              <a:solidFill>
                <a:schemeClr val="bg1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0580502-710A-0B49-99D1-AD0D59D68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8157" r="9999"/>
          <a:stretch/>
        </p:blipFill>
        <p:spPr>
          <a:xfrm rot="5400000">
            <a:off x="148964" y="2806930"/>
            <a:ext cx="3601330" cy="35864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6A98AE-7229-F441-B51C-0A32B744A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10143" r="19882" b="5587"/>
          <a:stretch/>
        </p:blipFill>
        <p:spPr>
          <a:xfrm rot="5400000">
            <a:off x="5892465" y="270660"/>
            <a:ext cx="5936566" cy="632371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-604912" y="773723"/>
            <a:ext cx="6850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Figürliches </a:t>
            </a:r>
          </a:p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Plastisches Arbeiten mit Ton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25" y="1209822"/>
            <a:ext cx="6171028" cy="46282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5" y="1250852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529651" y="1418201"/>
            <a:ext cx="3186332" cy="238974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24969" y="3639114"/>
            <a:ext cx="3140136" cy="23551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22" y="4543866"/>
            <a:ext cx="2457156" cy="18428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675870" y="776486"/>
            <a:ext cx="3172098" cy="23790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00770" y="539078"/>
            <a:ext cx="3805185" cy="2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4CECACA-3BB4-3241-875A-D6375A58A2FA}"/>
              </a:ext>
            </a:extLst>
          </p:cNvPr>
          <p:cNvSpPr/>
          <p:nvPr/>
        </p:nvSpPr>
        <p:spPr>
          <a:xfrm>
            <a:off x="2384136" y="1262180"/>
            <a:ext cx="92617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600" i="1" dirty="0" smtClean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Unterricht im Profilfach Kunst</a:t>
            </a:r>
          </a:p>
          <a:p>
            <a:r>
              <a:rPr lang="de-DE" sz="9600" i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de-DE" sz="9600" i="1" dirty="0" smtClean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eißt: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1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erneigung vor einem Genie: Vor 100 Jahren starb Auguste Rodin | Kunst | DW  | 20.03.2017">
            <a:extLst>
              <a:ext uri="{FF2B5EF4-FFF2-40B4-BE49-F238E27FC236}">
                <a16:creationId xmlns:a16="http://schemas.microsoft.com/office/drawing/2014/main" id="{72F1A1E6-7E2C-9C44-A361-E0429713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92" y="1527993"/>
            <a:ext cx="8219886" cy="46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DA3FEB-918C-2045-A75A-53DCC9582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-1" r="15322" b="44735"/>
          <a:stretch/>
        </p:blipFill>
        <p:spPr>
          <a:xfrm rot="5400000">
            <a:off x="-1350839" y="625536"/>
            <a:ext cx="7975600" cy="45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36_ea7Ynb.mp4" descr="IMG_8236_ea7Ynb.mp4">
            <a:hlinkClick r:id="" action="ppaction://media"/>
            <a:extLst>
              <a:ext uri="{FF2B5EF4-FFF2-40B4-BE49-F238E27FC236}">
                <a16:creationId xmlns:a16="http://schemas.microsoft.com/office/drawing/2014/main" id="{D643A716-3435-2041-9138-946967DA8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789" y="0"/>
            <a:ext cx="385762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112000" y="685800"/>
            <a:ext cx="532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Fotografie </a:t>
            </a:r>
          </a:p>
          <a:p>
            <a:r>
              <a:rPr lang="de-DE" sz="3200" dirty="0" smtClean="0">
                <a:solidFill>
                  <a:schemeClr val="bg1"/>
                </a:solidFill>
              </a:rPr>
              <a:t>Film und </a:t>
            </a:r>
          </a:p>
          <a:p>
            <a:r>
              <a:rPr lang="de-DE" sz="3200" dirty="0" smtClean="0">
                <a:solidFill>
                  <a:schemeClr val="bg1"/>
                </a:solidFill>
              </a:rPr>
              <a:t>digitale Medien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Inhaltsplatzhalter 4" descr="Fotografie Musik_Kunst Projek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8500" y="2746401"/>
            <a:ext cx="5443499" cy="36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"/>
    </mc:Choice>
    <mc:Fallback xmlns="">
      <p:transition advClick="0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2A50BF-6EF2-3646-9CBB-BE2406C66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868">
            <a:off x="5771935" y="2491061"/>
            <a:ext cx="5952712" cy="3967322"/>
          </a:xfrm>
          <a:prstGeom prst="rect">
            <a:avLst/>
          </a:prstGeom>
        </p:spPr>
      </p:pic>
      <p:sp>
        <p:nvSpPr>
          <p:cNvPr id="5" name="Flussdiagramm: Prozess 3">
            <a:extLst>
              <a:ext uri="{FF2B5EF4-FFF2-40B4-BE49-F238E27FC236}">
                <a16:creationId xmlns:a16="http://schemas.microsoft.com/office/drawing/2014/main" id="{568774BB-166B-DC48-A857-E2F94AB85A2B}"/>
              </a:ext>
            </a:extLst>
          </p:cNvPr>
          <p:cNvSpPr/>
          <p:nvPr/>
        </p:nvSpPr>
        <p:spPr>
          <a:xfrm>
            <a:off x="1055716" y="5615730"/>
            <a:ext cx="3280586" cy="773723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cs typeface="Courier New" pitchFamily="49" charset="0"/>
              </a:rPr>
              <a:t>digitale Bildbearbeitung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EA85E2-E3B4-C74B-B385-ED61A87517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74">
            <a:off x="454155" y="543412"/>
            <a:ext cx="4909149" cy="33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86E7AB-BE58-8740-8F86-E4802BD3FF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997872"/>
            <a:ext cx="5994400" cy="44958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150100" y="1968500"/>
            <a:ext cx="4127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Drucktechniken</a:t>
            </a:r>
          </a:p>
          <a:p>
            <a:endParaRPr lang="de-DE" sz="32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Hochdruck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Flachdruck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 smtClean="0">
                <a:solidFill>
                  <a:schemeClr val="bg1"/>
                </a:solidFill>
              </a:rPr>
              <a:t>Tiefdruck</a:t>
            </a:r>
          </a:p>
        </p:txBody>
      </p:sp>
    </p:spTree>
    <p:extLst>
      <p:ext uri="{BB962C8B-B14F-4D97-AF65-F5344CB8AC3E}">
        <p14:creationId xmlns:p14="http://schemas.microsoft.com/office/powerpoint/2010/main" val="121360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"/>
    </mc:Choice>
    <mc:Fallback xmlns="">
      <p:transition advClick="0" advTm="21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 färbe die verlorene Platte ein. | vnicornis">
            <a:extLst>
              <a:ext uri="{FF2B5EF4-FFF2-40B4-BE49-F238E27FC236}">
                <a16:creationId xmlns:a16="http://schemas.microsoft.com/office/drawing/2014/main" id="{75E164BC-115F-284D-BCE2-A5E1D9FF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01" y="366668"/>
            <a:ext cx="3290629" cy="246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41" y="3822700"/>
            <a:ext cx="3708400" cy="2781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3374" y="366668"/>
            <a:ext cx="3539067" cy="26543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9" y="366668"/>
            <a:ext cx="3122777" cy="234208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5868D2-E3E4-C749-A383-9F82EF21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00" y="3020968"/>
            <a:ext cx="4945341" cy="36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BB3883-1907-D841-A64F-862B55609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5" y="1976085"/>
            <a:ext cx="6006761" cy="401831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845578" y="343949"/>
            <a:ext cx="734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Performance und Aktion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4" name="Inhaltsplatzhalter 4" descr="One Minute Sculptur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5945" y="144816"/>
            <a:ext cx="2880320" cy="3840427"/>
          </a:xfrm>
          <a:prstGeom prst="rect">
            <a:avLst/>
          </a:prstGeom>
        </p:spPr>
      </p:pic>
      <p:pic>
        <p:nvPicPr>
          <p:cNvPr id="5" name="Grafik 4" descr="One Minute Sculptures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506352" y="3179025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014734" y="1665503"/>
            <a:ext cx="76742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bg1"/>
                </a:solidFill>
              </a:rPr>
              <a:t>Thematische Verknüpfung </a:t>
            </a:r>
          </a:p>
          <a:p>
            <a:pPr algn="ctr"/>
            <a:r>
              <a:rPr lang="de-DE" sz="4800" b="1" dirty="0" smtClean="0">
                <a:solidFill>
                  <a:schemeClr val="bg1"/>
                </a:solidFill>
              </a:rPr>
              <a:t>von Praxis mit Theorie</a:t>
            </a:r>
          </a:p>
          <a:p>
            <a:pPr algn="ctr"/>
            <a:r>
              <a:rPr lang="de-DE" sz="4800" b="1" dirty="0">
                <a:solidFill>
                  <a:schemeClr val="bg1"/>
                </a:solidFill>
              </a:rPr>
              <a:t>a</a:t>
            </a:r>
            <a:r>
              <a:rPr lang="de-DE" sz="4800" b="1" dirty="0" smtClean="0">
                <a:solidFill>
                  <a:schemeClr val="bg1"/>
                </a:solidFill>
              </a:rPr>
              <a:t>m  Beispiel:</a:t>
            </a:r>
          </a:p>
          <a:p>
            <a:pPr algn="ctr"/>
            <a:endParaRPr lang="de-DE" sz="4800" b="1" dirty="0">
              <a:solidFill>
                <a:schemeClr val="bg1"/>
              </a:solidFill>
            </a:endParaRPr>
          </a:p>
          <a:p>
            <a:pPr algn="ctr"/>
            <a:endParaRPr lang="de-DE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C1CF4C-4D48-A44F-BC76-D6416E410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4" t="3622" b="51604"/>
          <a:stretch/>
        </p:blipFill>
        <p:spPr>
          <a:xfrm rot="16200000">
            <a:off x="-187312" y="1174543"/>
            <a:ext cx="3835401" cy="2426112"/>
          </a:xfrm>
          <a:prstGeom prst="rect">
            <a:avLst/>
          </a:prstGeom>
        </p:spPr>
      </p:pic>
      <p:sp>
        <p:nvSpPr>
          <p:cNvPr id="7" name="Flussdiagramm: Prozess 3">
            <a:extLst>
              <a:ext uri="{FF2B5EF4-FFF2-40B4-BE49-F238E27FC236}">
                <a16:creationId xmlns:a16="http://schemas.microsoft.com/office/drawing/2014/main" id="{78FC6FA0-631F-E44C-9152-B64B566353C7}"/>
              </a:ext>
            </a:extLst>
          </p:cNvPr>
          <p:cNvSpPr/>
          <p:nvPr/>
        </p:nvSpPr>
        <p:spPr>
          <a:xfrm>
            <a:off x="8844742" y="5055694"/>
            <a:ext cx="3920721" cy="96665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600" dirty="0" smtClean="0">
                <a:cs typeface="Courier New" pitchFamily="49" charset="0"/>
              </a:rPr>
              <a:t>Sachzeichnung</a:t>
            </a:r>
          </a:p>
          <a:p>
            <a:r>
              <a:rPr lang="de-DE" sz="3600" dirty="0" smtClean="0">
                <a:cs typeface="Courier New" pitchFamily="49" charset="0"/>
              </a:rPr>
              <a:t>Naturstudium</a:t>
            </a:r>
            <a:endParaRPr lang="de-DE" sz="3600" dirty="0">
              <a:cs typeface="Courier New" pitchFamily="49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50" y="376568"/>
            <a:ext cx="3125814" cy="18967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9" y="4694568"/>
            <a:ext cx="2695347" cy="17058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4500" y="916318"/>
            <a:ext cx="4318000" cy="32385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7451" y="2941831"/>
            <a:ext cx="44577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94" y="394693"/>
            <a:ext cx="3873459" cy="5308073"/>
          </a:xfrm>
          <a:prstGeom prst="rect">
            <a:avLst/>
          </a:prstGeom>
        </p:spPr>
      </p:pic>
      <p:pic>
        <p:nvPicPr>
          <p:cNvPr id="11" name="Bild 10" descr="841px-Albrecht_Dürer_-_The_Large_Piece_of_Turf,_1503_-_Google_Art_Proje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929" y="192137"/>
            <a:ext cx="4409321" cy="566238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487392" y="6229819"/>
            <a:ext cx="901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forschende Blick in die </a:t>
            </a:r>
            <a:r>
              <a:rPr lang="de-DE" dirty="0" smtClean="0"/>
              <a:t>Natur:     Tierstudien </a:t>
            </a:r>
            <a:r>
              <a:rPr lang="de-DE" dirty="0"/>
              <a:t>und „Pflanzenporträts</a:t>
            </a:r>
            <a:r>
              <a:rPr lang="de-DE" dirty="0" smtClean="0"/>
              <a:t>“ von Albrecht Dürer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3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3-Dür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31" y="208026"/>
            <a:ext cx="3296420" cy="486689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0769" y="5367338"/>
            <a:ext cx="2835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Körperstudien nach dem lebenden Modell, Erfassung der Proportionen und Plastizität  Ausdruck und Geste „lebensecht“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34" y="296926"/>
            <a:ext cx="2852357" cy="347243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6" y="2186813"/>
            <a:ext cx="2552493" cy="40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Legende 2">
            <a:extLst>
              <a:ext uri="{FF2B5EF4-FFF2-40B4-BE49-F238E27FC236}">
                <a16:creationId xmlns:a16="http://schemas.microsoft.com/office/drawing/2014/main" id="{2114E95F-9F6F-DB4F-B4D4-67B40773EB9B}"/>
              </a:ext>
            </a:extLst>
          </p:cNvPr>
          <p:cNvSpPr/>
          <p:nvPr/>
        </p:nvSpPr>
        <p:spPr>
          <a:xfrm rot="455199">
            <a:off x="2937007" y="100739"/>
            <a:ext cx="6033429" cy="3191094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i="1" dirty="0">
                <a:latin typeface="Chalkduster" panose="03050602040202020205" pitchFamily="66" charset="77"/>
              </a:rPr>
              <a:t> </a:t>
            </a:r>
            <a:r>
              <a:rPr lang="de-DE" sz="4400" i="1" dirty="0"/>
              <a:t>Mal-und Zeichentechniken zu erlernen</a:t>
            </a:r>
            <a:endParaRPr lang="de-DE" sz="6000" i="1" dirty="0"/>
          </a:p>
        </p:txBody>
      </p:sp>
      <p:sp>
        <p:nvSpPr>
          <p:cNvPr id="5" name="Ovale Legende 4">
            <a:extLst>
              <a:ext uri="{FF2B5EF4-FFF2-40B4-BE49-F238E27FC236}">
                <a16:creationId xmlns:a16="http://schemas.microsoft.com/office/drawing/2014/main" id="{8AD52C80-6DEF-3945-95F3-5CFC5968A1C8}"/>
              </a:ext>
            </a:extLst>
          </p:cNvPr>
          <p:cNvSpPr/>
          <p:nvPr/>
        </p:nvSpPr>
        <p:spPr>
          <a:xfrm rot="420803">
            <a:off x="116098" y="2941833"/>
            <a:ext cx="3841257" cy="2137069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i="1" dirty="0"/>
              <a:t>Museen </a:t>
            </a:r>
            <a:r>
              <a:rPr lang="de-DE" sz="4400" i="1" dirty="0" smtClean="0"/>
              <a:t>zu besuchen</a:t>
            </a:r>
            <a:endParaRPr lang="de-DE" sz="4400" i="1" dirty="0"/>
          </a:p>
        </p:txBody>
      </p:sp>
      <p:sp>
        <p:nvSpPr>
          <p:cNvPr id="8" name="Ovale Legende 7">
            <a:extLst>
              <a:ext uri="{FF2B5EF4-FFF2-40B4-BE49-F238E27FC236}">
                <a16:creationId xmlns:a16="http://schemas.microsoft.com/office/drawing/2014/main" id="{7555050E-CE90-3C4B-B962-0CDD3A2DAD6B}"/>
              </a:ext>
            </a:extLst>
          </p:cNvPr>
          <p:cNvSpPr/>
          <p:nvPr/>
        </p:nvSpPr>
        <p:spPr>
          <a:xfrm rot="21064823">
            <a:off x="-567121" y="81194"/>
            <a:ext cx="4406353" cy="2189988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i="1" dirty="0"/>
              <a:t>Projekte mit Künstlern </a:t>
            </a:r>
            <a:r>
              <a:rPr lang="de-DE" sz="4400" i="1" dirty="0" smtClean="0"/>
              <a:t>zu machen</a:t>
            </a:r>
            <a:r>
              <a:rPr lang="de-DE" sz="4400" i="1" dirty="0" smtClean="0">
                <a:latin typeface="Chalkduster" panose="03050602040202020205" pitchFamily="66" charset="77"/>
              </a:rPr>
              <a:t> </a:t>
            </a:r>
            <a:endParaRPr lang="de-DE" sz="4400" i="1" dirty="0">
              <a:latin typeface="Chalkduster" panose="03050602040202020205" pitchFamily="66" charset="77"/>
            </a:endParaRPr>
          </a:p>
        </p:txBody>
      </p:sp>
      <p:sp>
        <p:nvSpPr>
          <p:cNvPr id="10" name="Ovale Legende 9">
            <a:extLst>
              <a:ext uri="{FF2B5EF4-FFF2-40B4-BE49-F238E27FC236}">
                <a16:creationId xmlns:a16="http://schemas.microsoft.com/office/drawing/2014/main" id="{2C5750FB-FBD9-FA46-BFD8-E5DDB7FD53B8}"/>
              </a:ext>
            </a:extLst>
          </p:cNvPr>
          <p:cNvSpPr/>
          <p:nvPr/>
        </p:nvSpPr>
        <p:spPr>
          <a:xfrm rot="21180529">
            <a:off x="7713522" y="1881228"/>
            <a:ext cx="4964376" cy="2192692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i="1" dirty="0"/>
              <a:t>an Wettbewerben</a:t>
            </a:r>
          </a:p>
          <a:p>
            <a:pPr algn="ctr"/>
            <a:r>
              <a:rPr lang="de-DE" sz="4000" i="1" dirty="0" smtClean="0"/>
              <a:t>teilzunehmen</a:t>
            </a:r>
            <a:endParaRPr lang="de-DE" sz="4000" i="1" dirty="0"/>
          </a:p>
          <a:p>
            <a:pPr algn="ctr"/>
            <a:endParaRPr lang="de-DE" sz="2800" i="1" dirty="0">
              <a:latin typeface="Chalkduster" panose="03050602040202020205" pitchFamily="66" charset="77"/>
            </a:endParaRPr>
          </a:p>
        </p:txBody>
      </p:sp>
      <p:pic>
        <p:nvPicPr>
          <p:cNvPr id="11" name="07 Marshrat.mp3" descr="07 Marshrat.mp3">
            <a:hlinkClick r:id="" action="ppaction://media"/>
            <a:extLst>
              <a:ext uri="{FF2B5EF4-FFF2-40B4-BE49-F238E27FC236}">
                <a16:creationId xmlns:a16="http://schemas.microsoft.com/office/drawing/2014/main" id="{A9283D93-B9D4-6C4C-83E6-4CFAAC03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12" name="Ovale Legende 11">
            <a:extLst>
              <a:ext uri="{FF2B5EF4-FFF2-40B4-BE49-F238E27FC236}">
                <a16:creationId xmlns:a16="http://schemas.microsoft.com/office/drawing/2014/main" id="{D91727AE-82F4-B947-B552-78741449CB78}"/>
              </a:ext>
            </a:extLst>
          </p:cNvPr>
          <p:cNvSpPr/>
          <p:nvPr/>
        </p:nvSpPr>
        <p:spPr>
          <a:xfrm rot="420803">
            <a:off x="3322969" y="2943570"/>
            <a:ext cx="5420554" cy="2606243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i="1" dirty="0"/>
              <a:t> über Kunst zu sprechen und zu  schreiben </a:t>
            </a:r>
          </a:p>
        </p:txBody>
      </p:sp>
      <p:sp>
        <p:nvSpPr>
          <p:cNvPr id="13" name="Ovale Legende 12">
            <a:extLst>
              <a:ext uri="{FF2B5EF4-FFF2-40B4-BE49-F238E27FC236}">
                <a16:creationId xmlns:a16="http://schemas.microsoft.com/office/drawing/2014/main" id="{E2621495-C7B9-834E-8E49-4FFD19603E3E}"/>
              </a:ext>
            </a:extLst>
          </p:cNvPr>
          <p:cNvSpPr/>
          <p:nvPr/>
        </p:nvSpPr>
        <p:spPr>
          <a:xfrm rot="21429520">
            <a:off x="983974" y="4793767"/>
            <a:ext cx="4924941" cy="1929899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i="1" dirty="0">
                <a:latin typeface="Chalkduster" panose="03050602040202020205" pitchFamily="66" charset="77"/>
              </a:rPr>
              <a:t> </a:t>
            </a:r>
            <a:r>
              <a:rPr lang="de-DE" sz="4000" i="1" dirty="0"/>
              <a:t>im Werkraum </a:t>
            </a:r>
            <a:r>
              <a:rPr lang="de-DE" sz="4000" i="1" dirty="0" smtClean="0"/>
              <a:t>zu arbeiten</a:t>
            </a:r>
            <a:endParaRPr lang="de-DE" sz="4000" i="1" dirty="0"/>
          </a:p>
        </p:txBody>
      </p:sp>
      <p:sp>
        <p:nvSpPr>
          <p:cNvPr id="9" name="Ovale Legende 8">
            <a:extLst>
              <a:ext uri="{FF2B5EF4-FFF2-40B4-BE49-F238E27FC236}">
                <a16:creationId xmlns:a16="http://schemas.microsoft.com/office/drawing/2014/main" id="{44392C8B-31E9-A244-B1F6-A363C1AA801B}"/>
              </a:ext>
            </a:extLst>
          </p:cNvPr>
          <p:cNvSpPr/>
          <p:nvPr/>
        </p:nvSpPr>
        <p:spPr>
          <a:xfrm rot="364733">
            <a:off x="7799441" y="67639"/>
            <a:ext cx="4902747" cy="1682933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i="1" dirty="0"/>
              <a:t>Fotos und Filme </a:t>
            </a:r>
          </a:p>
          <a:p>
            <a:pPr algn="ctr"/>
            <a:r>
              <a:rPr lang="de-DE" sz="3600" i="1" dirty="0"/>
              <a:t>z</a:t>
            </a:r>
            <a:r>
              <a:rPr lang="de-DE" sz="3600" i="1" dirty="0" smtClean="0"/>
              <a:t>u </a:t>
            </a:r>
            <a:r>
              <a:rPr lang="de-DE" sz="3600" i="1" dirty="0"/>
              <a:t>bearbeiten</a:t>
            </a:r>
          </a:p>
        </p:txBody>
      </p:sp>
      <p:sp>
        <p:nvSpPr>
          <p:cNvPr id="14" name="Ovale Legende 13">
            <a:extLst>
              <a:ext uri="{FF2B5EF4-FFF2-40B4-BE49-F238E27FC236}">
                <a16:creationId xmlns:a16="http://schemas.microsoft.com/office/drawing/2014/main" id="{3B727A07-32E1-0C47-8ACB-41EA42705C8F}"/>
              </a:ext>
            </a:extLst>
          </p:cNvPr>
          <p:cNvSpPr/>
          <p:nvPr/>
        </p:nvSpPr>
        <p:spPr>
          <a:xfrm>
            <a:off x="6388036" y="4874743"/>
            <a:ext cx="6110488" cy="1969803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i="1" dirty="0"/>
              <a:t>Klassenarbeiten zu schreiben</a:t>
            </a:r>
          </a:p>
        </p:txBody>
      </p:sp>
    </p:spTree>
    <p:extLst>
      <p:ext uri="{BB962C8B-B14F-4D97-AF65-F5344CB8AC3E}">
        <p14:creationId xmlns:p14="http://schemas.microsoft.com/office/powerpoint/2010/main" val="36790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2" grpId="0" animBg="1"/>
      <p:bldP spid="13" grpId="0" animBg="1"/>
      <p:bldP spid="9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66" y="914400"/>
            <a:ext cx="6366933" cy="4775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585200" y="1028700"/>
            <a:ext cx="2730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Workshop Figurenzeichnen nach Modell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smtClean="0">
                <a:solidFill>
                  <a:schemeClr val="bg1"/>
                </a:solidFill>
              </a:rPr>
              <a:t>Experimentelle Annäherungen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6FC4BFF-2ACF-7F44-B2FB-D25C8ECE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856" y="-199414"/>
            <a:ext cx="10053498" cy="75499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C3B09F-87D7-6C4C-AEBD-9EEA0F67A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6" y="-199414"/>
            <a:ext cx="10399034" cy="7809470"/>
          </a:xfrm>
          <a:prstGeom prst="rect">
            <a:avLst/>
          </a:prstGeom>
        </p:spPr>
      </p:pic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91D43A05-CD50-9946-BB78-D64A10E2044D}"/>
              </a:ext>
            </a:extLst>
          </p:cNvPr>
          <p:cNvSpPr/>
          <p:nvPr/>
        </p:nvSpPr>
        <p:spPr>
          <a:xfrm>
            <a:off x="158261" y="5650368"/>
            <a:ext cx="2416303" cy="120763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cs typeface="Courier New" pitchFamily="49" charset="0"/>
              </a:rPr>
              <a:t>Figur </a:t>
            </a:r>
          </a:p>
        </p:txBody>
      </p:sp>
    </p:spTree>
    <p:extLst>
      <p:ext uri="{BB962C8B-B14F-4D97-AF65-F5344CB8AC3E}">
        <p14:creationId xmlns:p14="http://schemas.microsoft.com/office/powerpoint/2010/main" val="9868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971836"/>
            <a:ext cx="3340100" cy="47345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159500" y="971836"/>
            <a:ext cx="445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Die Selbstbeobachtung – das Selbstbildnis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8200" y="1181101"/>
            <a:ext cx="6248403" cy="416560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56" y="1544711"/>
            <a:ext cx="5458255" cy="36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unge venezianer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474" y="1463862"/>
            <a:ext cx="3939826" cy="512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84376" y="481856"/>
            <a:ext cx="7883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Porträts von Reichen,  Mächtigen und Schönen</a:t>
            </a:r>
          </a:p>
        </p:txBody>
      </p:sp>
      <p:sp>
        <p:nvSpPr>
          <p:cNvPr id="2" name="AutoShape 2" descr="Dürer, Albrecht: Porträt des Kaisers Maximilian I. [2] - Zeno.or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Dürer, Albrecht: Porträt des Kaisers Maximilian I. [2] - Zeno.or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84" y="1456783"/>
            <a:ext cx="5129116" cy="51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errscherbild –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91" y="278756"/>
            <a:ext cx="1807501" cy="29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Prof. Dr. Ulrich Menzel - Die Ordnung der Welt"/>
          <p:cNvSpPr>
            <a:spLocks noChangeAspect="1" noChangeArrowheads="1"/>
          </p:cNvSpPr>
          <p:nvPr/>
        </p:nvSpPr>
        <p:spPr bwMode="auto">
          <a:xfrm>
            <a:off x="7856855" y="33912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60" name="Picture 12" descr="Prof. Dr. Ulrich Menzel - Die Ordnung der W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64" y="369319"/>
            <a:ext cx="2036982" cy="28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dolf Hitler –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02" y="278756"/>
            <a:ext cx="1912048" cy="28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ald Trump - Starporträt, News, Bilder | GALA.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359" y="3696018"/>
            <a:ext cx="1898291" cy="28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Mark Aurel – Wikipedia"/>
          <p:cNvSpPr>
            <a:spLocks noChangeAspect="1" noChangeArrowheads="1"/>
          </p:cNvSpPr>
          <p:nvPr/>
        </p:nvSpPr>
        <p:spPr bwMode="auto">
          <a:xfrm>
            <a:off x="4513948" y="4710718"/>
            <a:ext cx="337448" cy="3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2" name="Picture 8" descr="Datei:Mark Aurel Reiterstandbild.jpg –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91" y="3567718"/>
            <a:ext cx="1982505" cy="29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Queen Victoria clothes fetch £17,000 at auction | Tatl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30" y="3831624"/>
            <a:ext cx="2433086" cy="24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3291" y="1702427"/>
            <a:ext cx="4100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Repräsentation </a:t>
            </a:r>
          </a:p>
          <a:p>
            <a:r>
              <a:rPr lang="de-DE" sz="2400" b="1" dirty="0" smtClean="0">
                <a:solidFill>
                  <a:schemeClr val="bg1"/>
                </a:solidFill>
              </a:rPr>
              <a:t>von Herrschaft, </a:t>
            </a:r>
          </a:p>
          <a:p>
            <a:r>
              <a:rPr lang="de-DE" sz="2400" b="1" dirty="0" smtClean="0">
                <a:solidFill>
                  <a:schemeClr val="bg1"/>
                </a:solidFill>
              </a:rPr>
              <a:t>Macht und Ansehen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Die Menschen sollen ein bestimmtes Bild einer einflussreichen Person erhalten.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Die Art der Darstellung hat sich über die Jahrtausende hinweg kaum verändert.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Effektvolle Pose/ besondere Kleidung / gerichteter Blick und besondere Geste/ der Blickwinkel meist leicht von unten….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3850" y="278756"/>
            <a:ext cx="385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Beispiele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 für ein, die Zeit überdauerndes, Thema in der Kunst: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6814D37-4680-064D-B4D0-2BA763B46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9" t="4938" r="2686" b="3210"/>
          <a:stretch/>
        </p:blipFill>
        <p:spPr>
          <a:xfrm>
            <a:off x="6743700" y="-147825"/>
            <a:ext cx="4582599" cy="68738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FFCDC1-78D8-8841-B5DB-FC923E36C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0260" y="877852"/>
            <a:ext cx="4880917" cy="3660687"/>
          </a:xfrm>
          <a:prstGeom prst="rect">
            <a:avLst/>
          </a:prstGeom>
        </p:spPr>
      </p:pic>
      <p:sp>
        <p:nvSpPr>
          <p:cNvPr id="4" name="Flussdiagramm: Prozess 3">
            <a:extLst>
              <a:ext uri="{FF2B5EF4-FFF2-40B4-BE49-F238E27FC236}">
                <a16:creationId xmlns:a16="http://schemas.microsoft.com/office/drawing/2014/main" id="{101642A8-3C91-514D-8C6F-02CF49F7632F}"/>
              </a:ext>
            </a:extLst>
          </p:cNvPr>
          <p:cNvSpPr/>
          <p:nvPr/>
        </p:nvSpPr>
        <p:spPr>
          <a:xfrm>
            <a:off x="1187794" y="5569758"/>
            <a:ext cx="5063377" cy="403469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 smtClean="0">
                <a:cs typeface="Courier New" pitchFamily="49" charset="0"/>
              </a:rPr>
              <a:t>Jugendkultur - </a:t>
            </a:r>
            <a:r>
              <a:rPr lang="de-DE" sz="3200" dirty="0" err="1" smtClean="0">
                <a:cs typeface="Courier New" pitchFamily="49" charset="0"/>
              </a:rPr>
              <a:t>Streetart</a:t>
            </a:r>
            <a:endParaRPr lang="de-DE" sz="3200" dirty="0"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65759" y="259882"/>
            <a:ext cx="474525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/>
              <a:t>Kunst </a:t>
            </a:r>
          </a:p>
          <a:p>
            <a:endParaRPr lang="de-DE" sz="4800" dirty="0"/>
          </a:p>
          <a:p>
            <a:r>
              <a:rPr lang="de-DE" sz="4800" dirty="0" smtClean="0"/>
              <a:t>von der </a:t>
            </a:r>
            <a:r>
              <a:rPr lang="de-DE" sz="4800" dirty="0" err="1" smtClean="0"/>
              <a:t>Strasse</a:t>
            </a:r>
            <a:r>
              <a:rPr lang="de-DE" sz="4800" dirty="0" smtClean="0"/>
              <a:t> </a:t>
            </a:r>
          </a:p>
          <a:p>
            <a:endParaRPr lang="de-DE" sz="4800" dirty="0"/>
          </a:p>
          <a:p>
            <a:r>
              <a:rPr lang="de-DE" sz="4800" dirty="0" smtClean="0"/>
              <a:t>in die Galerie</a:t>
            </a:r>
            <a:endParaRPr lang="de-DE" dirty="0" smtClean="0"/>
          </a:p>
          <a:p>
            <a:r>
              <a:rPr lang="de-DE" dirty="0" smtClean="0"/>
              <a:t>Leben und Arbeiten im Extrem</a:t>
            </a:r>
          </a:p>
          <a:p>
            <a:r>
              <a:rPr lang="de-DE" sz="2400" dirty="0" smtClean="0"/>
              <a:t> 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r>
              <a:rPr lang="de-DE" sz="4000" b="1" dirty="0" smtClean="0">
                <a:solidFill>
                  <a:srgbClr val="FF0000"/>
                </a:solidFill>
              </a:rPr>
              <a:t>Jean </a:t>
            </a:r>
          </a:p>
          <a:p>
            <a:r>
              <a:rPr lang="de-DE" sz="4000" b="1" dirty="0" smtClean="0">
                <a:solidFill>
                  <a:srgbClr val="FF0000"/>
                </a:solidFill>
              </a:rPr>
              <a:t>Michel </a:t>
            </a:r>
            <a:r>
              <a:rPr lang="de-DE" sz="4000" b="1" dirty="0" err="1" smtClean="0">
                <a:solidFill>
                  <a:srgbClr val="FF0000"/>
                </a:solidFill>
              </a:rPr>
              <a:t>Basquiat</a:t>
            </a:r>
            <a:endParaRPr lang="de-DE" sz="4000" b="1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6" y="3586939"/>
            <a:ext cx="4336844" cy="25298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29" y="394635"/>
            <a:ext cx="2476900" cy="37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56" y="-177800"/>
            <a:ext cx="7056564" cy="481004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749439" y="5278265"/>
            <a:ext cx="570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Das große Vorbild Andy Warhol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7" y="4444999"/>
            <a:ext cx="2128199" cy="21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94" y="441733"/>
            <a:ext cx="3873459" cy="5308073"/>
          </a:xfrm>
          <a:prstGeom prst="rect">
            <a:avLst/>
          </a:prstGeom>
        </p:spPr>
      </p:pic>
      <p:pic>
        <p:nvPicPr>
          <p:cNvPr id="3" name="Bild 2" descr="191021_Duerer_Hare_qu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721" y="348430"/>
            <a:ext cx="5494679" cy="549468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02966" y="6029865"/>
            <a:ext cx="6202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Albrecht Dürer – Andy Warhol – </a:t>
            </a:r>
          </a:p>
          <a:p>
            <a:pPr algn="ctr"/>
            <a:r>
              <a:rPr lang="de-DE" sz="2000" b="1" dirty="0">
                <a:solidFill>
                  <a:schemeClr val="bg1"/>
                </a:solidFill>
              </a:rPr>
              <a:t>zwei Künstler  erneuern die Kunst ihrer Zeit</a:t>
            </a:r>
          </a:p>
        </p:txBody>
      </p:sp>
    </p:spTree>
    <p:extLst>
      <p:ext uri="{BB962C8B-B14F-4D97-AF65-F5344CB8AC3E}">
        <p14:creationId xmlns:p14="http://schemas.microsoft.com/office/powerpoint/2010/main" val="31845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2C4DA76-FBAF-6646-B3C6-DF35BCAFFD64}"/>
              </a:ext>
            </a:extLst>
          </p:cNvPr>
          <p:cNvSpPr txBox="1"/>
          <p:nvPr/>
        </p:nvSpPr>
        <p:spPr>
          <a:xfrm>
            <a:off x="443346" y="0"/>
            <a:ext cx="1174865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algn="ctr"/>
            <a:r>
              <a:rPr lang="de-DE" sz="6600" i="1" dirty="0">
                <a:solidFill>
                  <a:schemeClr val="bg1"/>
                </a:solidFill>
                <a:cs typeface="Courier New" pitchFamily="49" charset="0"/>
              </a:rPr>
              <a:t>Als Profilfach </a:t>
            </a:r>
            <a:endParaRPr lang="de-DE" sz="6600" i="1" dirty="0" smtClean="0">
              <a:solidFill>
                <a:schemeClr val="bg1"/>
              </a:solidFill>
              <a:cs typeface="Courier New" pitchFamily="49" charset="0"/>
            </a:endParaRPr>
          </a:p>
          <a:p>
            <a:pPr marL="95250" indent="-95250" algn="ctr"/>
            <a:r>
              <a:rPr lang="de-DE" sz="6600" i="1" dirty="0" smtClean="0">
                <a:solidFill>
                  <a:schemeClr val="bg1"/>
                </a:solidFill>
                <a:cs typeface="Courier New" pitchFamily="49" charset="0"/>
              </a:rPr>
              <a:t>ist </a:t>
            </a:r>
            <a:r>
              <a:rPr lang="de-DE" sz="6600" i="1" dirty="0">
                <a:solidFill>
                  <a:schemeClr val="bg1"/>
                </a:solidFill>
                <a:cs typeface="Courier New" pitchFamily="49" charset="0"/>
              </a:rPr>
              <a:t>Kunst </a:t>
            </a:r>
            <a:endParaRPr lang="de-DE" sz="6600" i="1" dirty="0" smtClean="0">
              <a:solidFill>
                <a:schemeClr val="bg1"/>
              </a:solidFill>
              <a:cs typeface="Courier New" pitchFamily="49" charset="0"/>
            </a:endParaRPr>
          </a:p>
          <a:p>
            <a:pPr marL="95250" indent="-95250" algn="ctr"/>
            <a:r>
              <a:rPr lang="de-DE" sz="6600" i="1" dirty="0" smtClean="0">
                <a:solidFill>
                  <a:schemeClr val="bg1"/>
                </a:solidFill>
                <a:cs typeface="Courier New" pitchFamily="49" charset="0"/>
              </a:rPr>
              <a:t>in </a:t>
            </a:r>
            <a:r>
              <a:rPr lang="de-DE" sz="6600" i="1" dirty="0">
                <a:solidFill>
                  <a:schemeClr val="bg1"/>
                </a:solidFill>
                <a:cs typeface="Courier New" pitchFamily="49" charset="0"/>
              </a:rPr>
              <a:t>den Klassenstufen 8,9 und 10  </a:t>
            </a:r>
          </a:p>
          <a:p>
            <a:pPr marL="95250" indent="-95250" algn="ctr"/>
            <a:r>
              <a:rPr lang="de-DE" sz="6600" i="1" dirty="0">
                <a:solidFill>
                  <a:schemeClr val="bg1"/>
                </a:solidFill>
                <a:cs typeface="Courier New" pitchFamily="49" charset="0"/>
              </a:rPr>
              <a:t>4-stündiges  Hauptfach. </a:t>
            </a:r>
          </a:p>
          <a:p>
            <a:pPr marL="457200" indent="-457200"/>
            <a:endParaRPr lang="de-DE" sz="5400" i="1" dirty="0">
              <a:solidFill>
                <a:schemeClr val="bg1"/>
              </a:solidFill>
              <a:cs typeface="Courier New" pitchFamily="49" charset="0"/>
            </a:endParaRPr>
          </a:p>
          <a:p>
            <a:pPr marL="98425" indent="-98425" algn="ctr"/>
            <a:r>
              <a:rPr lang="de-DE" sz="5400" dirty="0">
                <a:solidFill>
                  <a:schemeClr val="bg1"/>
                </a:solidFill>
                <a:cs typeface="Courier New" pitchFamily="49" charset="0"/>
              </a:rPr>
              <a:t>Die Wahl </a:t>
            </a:r>
            <a:r>
              <a:rPr lang="de-DE" sz="5400" dirty="0" smtClean="0">
                <a:solidFill>
                  <a:schemeClr val="bg1"/>
                </a:solidFill>
                <a:cs typeface="Courier New" pitchFamily="49" charset="0"/>
              </a:rPr>
              <a:t>in </a:t>
            </a:r>
            <a:r>
              <a:rPr lang="de-DE" sz="5400" dirty="0">
                <a:solidFill>
                  <a:schemeClr val="bg1"/>
                </a:solidFill>
                <a:cs typeface="Courier New" pitchFamily="49" charset="0"/>
              </a:rPr>
              <a:t>der Kursstufe ist davon </a:t>
            </a:r>
            <a:r>
              <a:rPr lang="de-DE" sz="5400" dirty="0" smtClean="0">
                <a:solidFill>
                  <a:schemeClr val="bg1"/>
                </a:solidFill>
                <a:cs typeface="Courier New" pitchFamily="49" charset="0"/>
              </a:rPr>
              <a:t>unabhängig!</a:t>
            </a:r>
            <a:r>
              <a:rPr lang="de-DE" sz="3200" dirty="0">
                <a:solidFill>
                  <a:schemeClr val="bg1"/>
                </a:solidFill>
              </a:rPr>
              <a:t>	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F63365-3F54-BD4A-A49E-210EDA8AA109}"/>
              </a:ext>
            </a:extLst>
          </p:cNvPr>
          <p:cNvSpPr txBox="1"/>
          <p:nvPr/>
        </p:nvSpPr>
        <p:spPr>
          <a:xfrm>
            <a:off x="8105614" y="232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4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72095" y="631182"/>
            <a:ext cx="99355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</a:rPr>
              <a:t>Kunst nicht nur in der Schule, </a:t>
            </a:r>
          </a:p>
          <a:p>
            <a:r>
              <a:rPr lang="de-DE" sz="4000" b="1" dirty="0" smtClean="0">
                <a:solidFill>
                  <a:schemeClr val="bg1"/>
                </a:solidFill>
              </a:rPr>
              <a:t>sondern im „ wirklichen Leben“</a:t>
            </a:r>
          </a:p>
          <a:p>
            <a:endParaRPr lang="de-DE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b="1" dirty="0" smtClean="0">
                <a:solidFill>
                  <a:schemeClr val="bg1"/>
                </a:solidFill>
              </a:rPr>
              <a:t>Exkursionen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b="1" dirty="0" smtClean="0">
                <a:solidFill>
                  <a:schemeClr val="bg1"/>
                </a:solidFill>
              </a:rPr>
              <a:t>Workshops</a:t>
            </a:r>
            <a:endParaRPr lang="de-DE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b="1" dirty="0" smtClean="0">
                <a:solidFill>
                  <a:schemeClr val="bg1"/>
                </a:solidFill>
              </a:rPr>
              <a:t>Kooperationen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b="1" dirty="0" smtClean="0">
                <a:solidFill>
                  <a:schemeClr val="bg1"/>
                </a:solidFill>
              </a:rPr>
              <a:t>Ausstellungs- und Museumsbesuche…</a:t>
            </a:r>
            <a:endParaRPr lang="de-D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9" y="195912"/>
            <a:ext cx="5624811" cy="3752917"/>
          </a:xfrm>
          <a:prstGeom prst="rect">
            <a:avLst/>
          </a:prstGeom>
        </p:spPr>
      </p:pic>
      <p:pic>
        <p:nvPicPr>
          <p:cNvPr id="3" name="Inhaltsplatzhalter 4" descr="Exkursion München.JPG">
            <a:extLst>
              <a:ext uri="{FF2B5EF4-FFF2-40B4-BE49-F238E27FC236}">
                <a16:creationId xmlns:a16="http://schemas.microsoft.com/office/drawing/2014/main" id="{93B0D109-1C8A-404E-875B-10BA47F43C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9082" y="2466071"/>
            <a:ext cx="5188418" cy="3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2C505D-695C-A14A-B12A-4571AEA9B2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5" y="52763"/>
            <a:ext cx="5915467" cy="39436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24E03C-A5F9-9149-9081-3F7981E97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2" y="2024586"/>
            <a:ext cx="6042825" cy="453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67" y="342900"/>
            <a:ext cx="8246533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057919" y="2709631"/>
            <a:ext cx="1256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Das Erfahren von Selbstwirksamkeit </a:t>
            </a:r>
          </a:p>
          <a:p>
            <a:r>
              <a:rPr lang="de-DE" sz="3200" b="1" dirty="0" smtClean="0">
                <a:solidFill>
                  <a:schemeClr val="bg1"/>
                </a:solidFill>
              </a:rPr>
              <a:t>durch den aktiven kreativen Prozess.</a:t>
            </a:r>
          </a:p>
          <a:p>
            <a:r>
              <a:rPr lang="de-DE" sz="24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53608" y="5009723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Die Schulung der ästhetischen Wahrnehmungsfähigkeit</a:t>
            </a:r>
            <a:r>
              <a:rPr lang="de-DE" sz="24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hteck 8"/>
          <p:cNvSpPr/>
          <p:nvPr/>
        </p:nvSpPr>
        <p:spPr>
          <a:xfrm>
            <a:off x="-1072529" y="314074"/>
            <a:ext cx="14362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Welche Kompetenzen</a:t>
            </a:r>
          </a:p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fördert der Kunstunterricht im Profil </a:t>
            </a:r>
          </a:p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in </a:t>
            </a:r>
            <a:r>
              <a:rPr lang="de-DE" sz="3200" b="1" dirty="0" smtClean="0">
                <a:solidFill>
                  <a:srgbClr val="D60093"/>
                </a:solidFill>
              </a:rPr>
              <a:t>besonderem</a:t>
            </a:r>
            <a:r>
              <a:rPr lang="de-DE" sz="3200" b="1" dirty="0" smtClean="0">
                <a:solidFill>
                  <a:schemeClr val="bg1"/>
                </a:solidFill>
              </a:rPr>
              <a:t> Maße?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92200" y="3717836"/>
            <a:ext cx="1010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Kunst beleuchtet und verbindet unterschiedliche Lernfelder, arbeitet </a:t>
            </a:r>
            <a:r>
              <a:rPr lang="de-DE" sz="3200" b="1" dirty="0" err="1">
                <a:solidFill>
                  <a:schemeClr val="bg1"/>
                </a:solidFill>
              </a:rPr>
              <a:t>interdiszipinär</a:t>
            </a:r>
            <a:r>
              <a:rPr lang="de-DE" sz="3200" b="1" dirty="0">
                <a:solidFill>
                  <a:schemeClr val="bg1"/>
                </a:solidFill>
              </a:rPr>
              <a:t>! </a:t>
            </a:r>
          </a:p>
          <a:p>
            <a:r>
              <a:rPr lang="de-DE" sz="3200" b="1" dirty="0">
                <a:solidFill>
                  <a:schemeClr val="bg1"/>
                </a:solidFill>
              </a:rPr>
              <a:t>(Geschichte, Religion, Naturwissenschaft, Politik, Literatur, Theater, Psychologie)</a:t>
            </a:r>
          </a:p>
        </p:txBody>
      </p:sp>
      <p:sp>
        <p:nvSpPr>
          <p:cNvPr id="3" name="Rechteck 2"/>
          <p:cNvSpPr/>
          <p:nvPr/>
        </p:nvSpPr>
        <p:spPr>
          <a:xfrm>
            <a:off x="1003300" y="504736"/>
            <a:ext cx="10579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Kunst schafft Raum für Begegnung, </a:t>
            </a:r>
            <a:endParaRPr lang="de-DE" sz="3200" b="1" dirty="0" smtClean="0">
              <a:solidFill>
                <a:schemeClr val="bg1"/>
              </a:solidFill>
            </a:endParaRPr>
          </a:p>
          <a:p>
            <a:r>
              <a:rPr lang="de-DE" sz="3200" b="1" dirty="0" smtClean="0">
                <a:solidFill>
                  <a:schemeClr val="bg1"/>
                </a:solidFill>
              </a:rPr>
              <a:t>Auseinandersetzung  </a:t>
            </a:r>
            <a:r>
              <a:rPr lang="de-DE" sz="3200" b="1" dirty="0">
                <a:solidFill>
                  <a:schemeClr val="bg1"/>
                </a:solidFill>
              </a:rPr>
              <a:t>mit sich und im Team, </a:t>
            </a:r>
          </a:p>
          <a:p>
            <a:r>
              <a:rPr lang="de-DE" sz="3200" b="1" dirty="0">
                <a:solidFill>
                  <a:schemeClr val="bg1"/>
                </a:solidFill>
              </a:rPr>
              <a:t>übt die  Reflexions- und Kritikfähigkeit, </a:t>
            </a:r>
            <a:endParaRPr lang="de-DE" sz="3200" b="1" dirty="0" smtClean="0">
              <a:solidFill>
                <a:schemeClr val="bg1"/>
              </a:solidFill>
            </a:endParaRPr>
          </a:p>
          <a:p>
            <a:r>
              <a:rPr lang="de-DE" sz="3200" b="1" dirty="0" smtClean="0">
                <a:solidFill>
                  <a:schemeClr val="bg1"/>
                </a:solidFill>
              </a:rPr>
              <a:t>fördert </a:t>
            </a:r>
            <a:r>
              <a:rPr lang="de-DE" sz="3200" b="1" dirty="0">
                <a:solidFill>
                  <a:schemeClr val="bg1"/>
                </a:solidFill>
              </a:rPr>
              <a:t>die Toleranz gegenüber anderen Lebens- und Ausdrucksformen.</a:t>
            </a:r>
          </a:p>
        </p:txBody>
      </p:sp>
    </p:spTree>
    <p:extLst>
      <p:ext uri="{BB962C8B-B14F-4D97-AF65-F5344CB8AC3E}">
        <p14:creationId xmlns:p14="http://schemas.microsoft.com/office/powerpoint/2010/main" val="11710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" y="385829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chemeClr val="bg1"/>
                </a:solidFill>
                <a:cs typeface="Courier New" pitchFamily="49" charset="0"/>
              </a:rPr>
              <a:t>Kriterien für die Wahl des </a:t>
            </a:r>
            <a:r>
              <a:rPr lang="de-DE" sz="6000" b="1" dirty="0" smtClean="0">
                <a:solidFill>
                  <a:schemeClr val="bg1"/>
                </a:solidFill>
                <a:cs typeface="Courier New" pitchFamily="49" charset="0"/>
              </a:rPr>
              <a:t>Kunstprofils</a:t>
            </a:r>
            <a:endParaRPr lang="de-DE" sz="6000" b="1" dirty="0">
              <a:solidFill>
                <a:schemeClr val="bg1"/>
              </a:solidFill>
              <a:cs typeface="Courier New" pitchFamily="49" charset="0"/>
            </a:endParaRPr>
          </a:p>
          <a:p>
            <a:pPr algn="ctr"/>
            <a:r>
              <a:rPr lang="de-DE" sz="6000" b="1" dirty="0" smtClean="0">
                <a:solidFill>
                  <a:schemeClr val="bg1"/>
                </a:solidFill>
                <a:cs typeface="Courier New" pitchFamily="49" charset="0"/>
              </a:rPr>
              <a:t>PRAXIS</a:t>
            </a:r>
            <a:endParaRPr lang="de-DE" sz="6000" b="1" dirty="0">
              <a:solidFill>
                <a:schemeClr val="bg1"/>
              </a:solidFill>
              <a:cs typeface="Courier New" pitchFamily="49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5637" y="3146497"/>
            <a:ext cx="1162636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80"/>
              </a:lnSpc>
            </a:pPr>
            <a:r>
              <a:rPr lang="de-DE" sz="4400" dirty="0" smtClean="0">
                <a:solidFill>
                  <a:schemeClr val="bg1"/>
                </a:solidFill>
                <a:cs typeface="Courier New" pitchFamily="49" charset="0"/>
              </a:rPr>
              <a:t>Freude </a:t>
            </a:r>
            <a:r>
              <a:rPr lang="de-DE" sz="4400" dirty="0">
                <a:solidFill>
                  <a:schemeClr val="bg1"/>
                </a:solidFill>
                <a:cs typeface="Courier New" pitchFamily="49" charset="0"/>
              </a:rPr>
              <a:t>an künstlerischen, praktischen Projekten</a:t>
            </a:r>
            <a:r>
              <a:rPr lang="de-DE" sz="4400" dirty="0" smtClean="0">
                <a:solidFill>
                  <a:schemeClr val="bg1"/>
                </a:solidFill>
                <a:cs typeface="Courier New" pitchFamily="49" charset="0"/>
              </a:rPr>
              <a:t>. </a:t>
            </a:r>
          </a:p>
          <a:p>
            <a:pPr marL="742950" indent="-742950" algn="ctr">
              <a:lnSpc>
                <a:spcPts val="4280"/>
              </a:lnSpc>
              <a:buFont typeface="+mj-lt"/>
              <a:buAutoNum type="arabicPeriod"/>
            </a:pPr>
            <a:endParaRPr lang="de-DE" sz="4400" dirty="0">
              <a:solidFill>
                <a:schemeClr val="bg1"/>
              </a:solidFill>
              <a:cs typeface="Courier New" pitchFamily="49" charset="0"/>
            </a:endParaRPr>
          </a:p>
          <a:p>
            <a:pPr algn="ctr">
              <a:lnSpc>
                <a:spcPts val="4280"/>
              </a:lnSpc>
            </a:pPr>
            <a:r>
              <a:rPr lang="de-DE" sz="4400" dirty="0" smtClean="0">
                <a:solidFill>
                  <a:schemeClr val="bg1"/>
                </a:solidFill>
                <a:cs typeface="Courier New" pitchFamily="49" charset="0"/>
              </a:rPr>
              <a:t>Eigene Lösungsansätze entwickeln, und Durchhaltevermögen zeigen.</a:t>
            </a:r>
            <a:endParaRPr lang="de-DE" sz="4400" dirty="0">
              <a:solidFill>
                <a:schemeClr val="bg1"/>
              </a:solidFill>
              <a:cs typeface="Courier New" pitchFamily="49" charset="0"/>
            </a:endParaRPr>
          </a:p>
          <a:p>
            <a:pPr marL="742950" indent="-742950" algn="ctr">
              <a:lnSpc>
                <a:spcPts val="4280"/>
              </a:lnSpc>
              <a:buFont typeface="+mj-lt"/>
              <a:buAutoNum type="arabicPeriod"/>
            </a:pPr>
            <a:endParaRPr lang="de-DE" sz="4400" dirty="0">
              <a:solidFill>
                <a:schemeClr val="bg1"/>
              </a:solidFill>
              <a:cs typeface="Courier New" pitchFamily="49" charset="0"/>
            </a:endParaRPr>
          </a:p>
          <a:p>
            <a:pPr algn="ctr">
              <a:lnSpc>
                <a:spcPts val="4280"/>
              </a:lnSpc>
            </a:pPr>
            <a:r>
              <a:rPr lang="de-DE" sz="4400" dirty="0">
                <a:solidFill>
                  <a:schemeClr val="bg1"/>
                </a:solidFill>
                <a:cs typeface="Courier New" pitchFamily="49" charset="0"/>
              </a:rPr>
              <a:t>Interesse neue Techniken kennenzulernen.</a:t>
            </a:r>
          </a:p>
          <a:p>
            <a:pPr marL="742950" indent="-742950">
              <a:buFont typeface="+mj-lt"/>
              <a:buAutoNum type="arabicPeriod"/>
            </a:pPr>
            <a:endParaRPr lang="de-DE" sz="3600" dirty="0">
              <a:solidFill>
                <a:schemeClr val="bg1"/>
              </a:solidFill>
              <a:cs typeface="Courier New" pitchFamily="49" charset="0"/>
            </a:endParaRPr>
          </a:p>
          <a:p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08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34952" y="502557"/>
            <a:ext cx="7158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</a:rPr>
              <a:t>THEORIE</a:t>
            </a:r>
            <a:endParaRPr lang="de-DE" sz="4400" b="1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34952" y="1271998"/>
            <a:ext cx="8425543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ts val="4280"/>
              </a:lnSpc>
              <a:buFont typeface="+mj-lt"/>
              <a:buAutoNum type="arabicPeriod"/>
            </a:pPr>
            <a:endParaRPr lang="de-DE" dirty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4280"/>
              </a:lnSpc>
            </a:pP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Bereitschaft sich mit künstlerischen Werken, </a:t>
            </a:r>
            <a:endParaRPr lang="de-DE" sz="4800" dirty="0" smtClean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42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mit 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künstlerischen Haltungen und Kunstgeschichte </a:t>
            </a:r>
            <a:endParaRPr lang="de-DE" sz="4800" dirty="0" smtClean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42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im 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Gespräch und im Verfassen von Texten auseinander zu setzen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.</a:t>
            </a:r>
          </a:p>
          <a:p>
            <a:pPr>
              <a:lnSpc>
                <a:spcPts val="4280"/>
              </a:lnSpc>
            </a:pPr>
            <a:r>
              <a:rPr lang="de-DE" sz="3200" dirty="0" smtClean="0">
                <a:solidFill>
                  <a:schemeClr val="bg1"/>
                </a:solidFill>
                <a:cs typeface="Courier New" pitchFamily="49" charset="0"/>
              </a:rPr>
              <a:t> </a:t>
            </a:r>
            <a:endParaRPr lang="de-DE" sz="3200" dirty="0">
              <a:solidFill>
                <a:schemeClr val="bg1"/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3F6F2D9-767B-BA4A-ADE0-802F9D3781A3}"/>
              </a:ext>
            </a:extLst>
          </p:cNvPr>
          <p:cNvSpPr txBox="1"/>
          <p:nvPr/>
        </p:nvSpPr>
        <p:spPr>
          <a:xfrm>
            <a:off x="399702" y="351727"/>
            <a:ext cx="11626363" cy="791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WICHTIG ZU MERKEN:</a:t>
            </a:r>
          </a:p>
          <a:p>
            <a:pPr>
              <a:lnSpc>
                <a:spcPts val="5080"/>
              </a:lnSpc>
            </a:pPr>
            <a:endParaRPr lang="de-DE" sz="4800" dirty="0" smtClean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50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Der 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Besuch des Vorprofils in Klasse 7 </a:t>
            </a:r>
            <a:endParaRPr lang="de-DE" sz="4800" dirty="0" smtClean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50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ist </a:t>
            </a:r>
            <a:r>
              <a:rPr lang="de-DE" sz="4800" b="1" dirty="0" smtClean="0">
                <a:solidFill>
                  <a:schemeClr val="bg1"/>
                </a:solidFill>
                <a:cs typeface="Courier New" pitchFamily="49" charset="0"/>
              </a:rPr>
              <a:t>keine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 zwingende Voraussetzung </a:t>
            </a:r>
          </a:p>
          <a:p>
            <a:pPr>
              <a:lnSpc>
                <a:spcPts val="50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für 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die Profilwahl in Klasse 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8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 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!</a:t>
            </a:r>
          </a:p>
          <a:p>
            <a:pPr>
              <a:lnSpc>
                <a:spcPts val="5080"/>
              </a:lnSpc>
            </a:pPr>
            <a:endParaRPr lang="de-DE" sz="4800" dirty="0">
              <a:solidFill>
                <a:schemeClr val="bg1"/>
              </a:solidFill>
              <a:cs typeface="Courier New" pitchFamily="49" charset="0"/>
            </a:endParaRPr>
          </a:p>
          <a:p>
            <a:pPr>
              <a:lnSpc>
                <a:spcPts val="5080"/>
              </a:lnSpc>
            </a:pP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Die Wahl des Kunstprofils ist </a:t>
            </a:r>
            <a:r>
              <a:rPr lang="de-DE" sz="4800" b="1" dirty="0" smtClean="0">
                <a:solidFill>
                  <a:schemeClr val="bg1"/>
                </a:solidFill>
                <a:cs typeface="Courier New" pitchFamily="49" charset="0"/>
              </a:rPr>
              <a:t>nicht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 </a:t>
            </a: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V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oraussetzung für die Kurswahlentscheidung</a:t>
            </a:r>
          </a:p>
          <a:p>
            <a:pPr>
              <a:lnSpc>
                <a:spcPts val="5080"/>
              </a:lnSpc>
            </a:pPr>
            <a:r>
              <a:rPr lang="de-DE" sz="4800" dirty="0">
                <a:solidFill>
                  <a:schemeClr val="bg1"/>
                </a:solidFill>
                <a:cs typeface="Courier New" pitchFamily="49" charset="0"/>
              </a:rPr>
              <a:t>h</a:t>
            </a:r>
            <a:r>
              <a:rPr lang="de-DE" sz="4800" dirty="0" smtClean="0">
                <a:solidFill>
                  <a:schemeClr val="bg1"/>
                </a:solidFill>
                <a:cs typeface="Courier New" pitchFamily="49" charset="0"/>
              </a:rPr>
              <a:t>in zum Abitur !</a:t>
            </a:r>
            <a:endParaRPr lang="de-DE" sz="4800" dirty="0">
              <a:solidFill>
                <a:schemeClr val="bg1"/>
              </a:solidFill>
              <a:cs typeface="Courier New" pitchFamily="49" charset="0"/>
            </a:endParaRPr>
          </a:p>
          <a:p>
            <a:pPr marL="742950" indent="-742950">
              <a:buFont typeface="+mj-lt"/>
              <a:buAutoNum type="arabicPeriod"/>
            </a:pPr>
            <a:endParaRPr lang="de-DE" sz="3600" dirty="0">
              <a:solidFill>
                <a:schemeClr val="bg1"/>
              </a:solidFill>
              <a:cs typeface="Courier New" pitchFamily="49" charset="0"/>
            </a:endParaRPr>
          </a:p>
          <a:p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8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BE367E0-5FF6-4D4F-90A8-BD4A54B69DBB}"/>
              </a:ext>
            </a:extLst>
          </p:cNvPr>
          <p:cNvSpPr txBox="1"/>
          <p:nvPr/>
        </p:nvSpPr>
        <p:spPr>
          <a:xfrm>
            <a:off x="747618" y="1228397"/>
            <a:ext cx="106967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1" dirty="0">
                <a:solidFill>
                  <a:schemeClr val="bg1"/>
                </a:solidFill>
              </a:rPr>
              <a:t>NOTENVERTEILUNG im Profilfach Kunst:</a:t>
            </a:r>
          </a:p>
          <a:p>
            <a:r>
              <a:rPr lang="de-DE" sz="4800" dirty="0">
                <a:solidFill>
                  <a:schemeClr val="bg1"/>
                </a:solidFill>
              </a:rPr>
              <a:t>		</a:t>
            </a:r>
          </a:p>
          <a:p>
            <a:r>
              <a:rPr lang="de-DE" sz="4800" dirty="0">
                <a:solidFill>
                  <a:schemeClr val="bg1"/>
                </a:solidFill>
              </a:rPr>
              <a:t>50% Praxis</a:t>
            </a:r>
          </a:p>
          <a:p>
            <a:r>
              <a:rPr lang="de-DE" sz="4800" dirty="0">
                <a:solidFill>
                  <a:schemeClr val="bg1"/>
                </a:solidFill>
              </a:rPr>
              <a:t>30 % Klassenarbeiten (2 pro Halbjahr)</a:t>
            </a:r>
          </a:p>
          <a:p>
            <a:r>
              <a:rPr lang="de-DE" sz="4800" dirty="0">
                <a:solidFill>
                  <a:schemeClr val="bg1"/>
                </a:solidFill>
              </a:rPr>
              <a:t>20 % mündliche Mitarbeit</a:t>
            </a:r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9023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D5CD3F6-1490-EF4D-9C65-C3341CA1EFD4}"/>
              </a:ext>
            </a:extLst>
          </p:cNvPr>
          <p:cNvSpPr txBox="1"/>
          <p:nvPr/>
        </p:nvSpPr>
        <p:spPr>
          <a:xfrm>
            <a:off x="110836" y="520611"/>
            <a:ext cx="11970328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In Verknüpfung </a:t>
            </a:r>
            <a:r>
              <a:rPr lang="de-DE" sz="4000" dirty="0">
                <a:solidFill>
                  <a:schemeClr val="bg1"/>
                </a:solidFill>
              </a:rPr>
              <a:t>zum praktischen Arbeiten beschäftigen wir uns auch theoretisch mit </a:t>
            </a:r>
            <a:r>
              <a:rPr lang="de-DE" sz="4000" dirty="0" smtClean="0">
                <a:solidFill>
                  <a:schemeClr val="bg1"/>
                </a:solidFill>
              </a:rPr>
              <a:t>künstlerischen Prozessen: </a:t>
            </a:r>
          </a:p>
          <a:p>
            <a:endParaRPr lang="de-DE" sz="4000" dirty="0" smtClean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 smtClean="0">
                <a:solidFill>
                  <a:schemeClr val="bg1"/>
                </a:solidFill>
              </a:rPr>
              <a:t>der Werkbetrachtung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 smtClean="0">
                <a:solidFill>
                  <a:schemeClr val="bg1"/>
                </a:solidFill>
              </a:rPr>
              <a:t>der </a:t>
            </a:r>
            <a:r>
              <a:rPr lang="de-DE" sz="5400" dirty="0">
                <a:solidFill>
                  <a:schemeClr val="bg1"/>
                </a:solidFill>
              </a:rPr>
              <a:t>Analyse von </a:t>
            </a:r>
            <a:r>
              <a:rPr lang="de-DE" sz="5400" dirty="0" smtClean="0">
                <a:solidFill>
                  <a:schemeClr val="bg1"/>
                </a:solidFill>
              </a:rPr>
              <a:t>Gestaltungsmitteln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 smtClean="0">
                <a:solidFill>
                  <a:schemeClr val="bg1"/>
                </a:solidFill>
              </a:rPr>
              <a:t>den </a:t>
            </a:r>
            <a:r>
              <a:rPr lang="de-DE" sz="5400" dirty="0" err="1" smtClean="0">
                <a:solidFill>
                  <a:schemeClr val="bg1"/>
                </a:solidFill>
              </a:rPr>
              <a:t>KünstlerInnen</a:t>
            </a:r>
            <a:r>
              <a:rPr lang="de-DE" sz="5400" dirty="0" smtClean="0">
                <a:solidFill>
                  <a:schemeClr val="bg1"/>
                </a:solidFill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 smtClean="0">
                <a:solidFill>
                  <a:schemeClr val="bg1"/>
                </a:solidFill>
              </a:rPr>
              <a:t>der Kunstgeschichte</a:t>
            </a:r>
            <a:endParaRPr lang="de-DE" sz="5400" dirty="0">
              <a:solidFill>
                <a:schemeClr val="bg1"/>
              </a:solidFill>
            </a:endParaRPr>
          </a:p>
          <a:p>
            <a:endParaRPr lang="de-DE" sz="5400" dirty="0">
              <a:solidFill>
                <a:schemeClr val="bg1"/>
              </a:solidFill>
            </a:endParaRPr>
          </a:p>
          <a:p>
            <a:endParaRPr lang="de-DE" sz="4400" b="1" dirty="0">
              <a:solidFill>
                <a:schemeClr val="bg1"/>
              </a:solidFill>
            </a:endParaRPr>
          </a:p>
          <a:p>
            <a:r>
              <a:rPr lang="de-DE" sz="4400" b="1" dirty="0">
                <a:solidFill>
                  <a:schemeClr val="bg1"/>
                </a:solidFill>
              </a:rPr>
              <a:t> </a:t>
            </a:r>
          </a:p>
          <a:p>
            <a:endParaRPr lang="de-DE" sz="4400" b="1" dirty="0">
              <a:solidFill>
                <a:schemeClr val="bg1"/>
              </a:solidFill>
            </a:endParaRPr>
          </a:p>
          <a:p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71" y="660400"/>
            <a:ext cx="7428428" cy="54991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9900" y="527189"/>
            <a:ext cx="393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Wir freuen uns darauf, mit motivierten </a:t>
            </a:r>
            <a:r>
              <a:rPr lang="de-DE" sz="4000" dirty="0" err="1" smtClean="0">
                <a:solidFill>
                  <a:schemeClr val="bg1"/>
                </a:solidFill>
              </a:rPr>
              <a:t>SchülerInnen</a:t>
            </a:r>
            <a:r>
              <a:rPr lang="de-DE" sz="4000" dirty="0" smtClean="0">
                <a:solidFill>
                  <a:schemeClr val="bg1"/>
                </a:solidFill>
              </a:rPr>
              <a:t> im kommenden Schuljahr eine neue Profilgruppe an den Start zu bringen.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" y="-1175950"/>
            <a:ext cx="12274378" cy="9205784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930882" y="2218684"/>
            <a:ext cx="4865614" cy="2416516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000" dirty="0"/>
          </a:p>
        </p:txBody>
      </p:sp>
      <p:sp>
        <p:nvSpPr>
          <p:cNvPr id="5" name="Ellipse 4"/>
          <p:cNvSpPr/>
          <p:nvPr/>
        </p:nvSpPr>
        <p:spPr>
          <a:xfrm>
            <a:off x="1049822" y="872696"/>
            <a:ext cx="2471352" cy="955589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Wer macht Kunst?</a:t>
            </a:r>
            <a:endParaRPr lang="de-DE" sz="2000" dirty="0"/>
          </a:p>
        </p:txBody>
      </p:sp>
      <p:sp>
        <p:nvSpPr>
          <p:cNvPr id="6" name="Ellipse 5"/>
          <p:cNvSpPr/>
          <p:nvPr/>
        </p:nvSpPr>
        <p:spPr>
          <a:xfrm>
            <a:off x="2616200" y="4862380"/>
            <a:ext cx="2931982" cy="1462218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Wie entsteht ein Kunstwerk? </a:t>
            </a:r>
            <a:endParaRPr lang="de-DE" sz="2000" dirty="0"/>
          </a:p>
        </p:txBody>
      </p:sp>
      <p:sp>
        <p:nvSpPr>
          <p:cNvPr id="7" name="Ellipse 6"/>
          <p:cNvSpPr/>
          <p:nvPr/>
        </p:nvSpPr>
        <p:spPr>
          <a:xfrm>
            <a:off x="4635500" y="188439"/>
            <a:ext cx="3070997" cy="1564161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Seit wann macht der Mensch Kunst?</a:t>
            </a:r>
            <a:endParaRPr lang="de-DE" sz="2000" dirty="0"/>
          </a:p>
        </p:txBody>
      </p:sp>
      <p:sp>
        <p:nvSpPr>
          <p:cNvPr id="8" name="Ellipse 7"/>
          <p:cNvSpPr/>
          <p:nvPr/>
        </p:nvSpPr>
        <p:spPr>
          <a:xfrm>
            <a:off x="9080097" y="1873766"/>
            <a:ext cx="2846174" cy="1515762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Welche Aufgaben hat die Kunst?</a:t>
            </a:r>
            <a:endParaRPr lang="de-DE" sz="2000" dirty="0"/>
          </a:p>
        </p:txBody>
      </p:sp>
      <p:sp>
        <p:nvSpPr>
          <p:cNvPr id="9" name="Ellipse 8"/>
          <p:cNvSpPr/>
          <p:nvPr/>
        </p:nvSpPr>
        <p:spPr>
          <a:xfrm>
            <a:off x="6997700" y="4773823"/>
            <a:ext cx="3406689" cy="1400434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Welcher Techniken/Medien bedient sich die Kunst?</a:t>
            </a:r>
            <a:endParaRPr lang="de-DE" sz="2000" dirty="0"/>
          </a:p>
        </p:txBody>
      </p:sp>
      <p:sp>
        <p:nvSpPr>
          <p:cNvPr id="10" name="Ellipse 9"/>
          <p:cNvSpPr/>
          <p:nvPr/>
        </p:nvSpPr>
        <p:spPr>
          <a:xfrm>
            <a:off x="125416" y="2828544"/>
            <a:ext cx="3315731" cy="1290940"/>
          </a:xfrm>
          <a:prstGeom prst="ellipse">
            <a:avLst/>
          </a:prstGeom>
          <a:solidFill>
            <a:srgbClr val="53A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Ist Kunst Geschmackssache?</a:t>
            </a:r>
            <a:endParaRPr lang="de-DE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4741440" y="2935405"/>
            <a:ext cx="3565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Welche Fragen stellen wir uns?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54" y="219126"/>
            <a:ext cx="4918483" cy="4892040"/>
          </a:xfrm>
          <a:prstGeom prst="rect">
            <a:avLst/>
          </a:prstGeom>
        </p:spPr>
      </p:pic>
      <p:pic>
        <p:nvPicPr>
          <p:cNvPr id="3074" name="Picture 2" descr="4: Der heilige M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7" y="0"/>
            <a:ext cx="1907878" cy="47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vador dali — Sienna Fine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37" y="3008975"/>
            <a:ext cx="3556766" cy="3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1014" y="6026663"/>
            <a:ext cx="22367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mittelalterliche </a:t>
            </a:r>
            <a:r>
              <a:rPr lang="de-DE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Handwerker?</a:t>
            </a:r>
            <a:endParaRPr lang="de-DE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48142" y="2006819"/>
            <a:ext cx="26436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künstlerische</a:t>
            </a:r>
            <a:r>
              <a:rPr lang="de-DE" b="1" dirty="0" smtClean="0"/>
              <a:t> </a:t>
            </a:r>
            <a:r>
              <a:rPr lang="de-DE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Genie</a:t>
            </a:r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140138" y="6196409"/>
            <a:ext cx="388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Jeder</a:t>
            </a:r>
            <a: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smtClean="0"/>
              <a:t>Mensch ist ein Künstler?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11015" y="5007429"/>
            <a:ext cx="223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Kunst kommt von können….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926079" y="1498434"/>
            <a:ext cx="388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tolle Idee </a:t>
            </a:r>
            <a:r>
              <a:rPr lang="de-DE" dirty="0" err="1" smtClean="0"/>
              <a:t>machts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305501" y="5330594"/>
            <a:ext cx="388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Ausdruck lindert Druck….</a:t>
            </a:r>
            <a:endParaRPr lang="de-DE" dirty="0"/>
          </a:p>
        </p:txBody>
      </p:sp>
      <p:sp>
        <p:nvSpPr>
          <p:cNvPr id="9" name="Pfeil nach unten 8"/>
          <p:cNvSpPr/>
          <p:nvPr/>
        </p:nvSpPr>
        <p:spPr>
          <a:xfrm>
            <a:off x="914400" y="5699926"/>
            <a:ext cx="126609" cy="326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unten 13"/>
          <p:cNvSpPr/>
          <p:nvPr/>
        </p:nvSpPr>
        <p:spPr>
          <a:xfrm>
            <a:off x="5343379" y="1623528"/>
            <a:ext cx="126609" cy="326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/>
          <p:cNvSpPr/>
          <p:nvPr/>
        </p:nvSpPr>
        <p:spPr>
          <a:xfrm>
            <a:off x="9567395" y="5784799"/>
            <a:ext cx="126609" cy="326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965425" y="498926"/>
            <a:ext cx="348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Wer macht KUNST?</a:t>
            </a:r>
          </a:p>
        </p:txBody>
      </p:sp>
    </p:spTree>
    <p:extLst>
      <p:ext uri="{BB962C8B-B14F-4D97-AF65-F5344CB8AC3E}">
        <p14:creationId xmlns:p14="http://schemas.microsoft.com/office/powerpoint/2010/main" val="11541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Malpalet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5789" y="-2147920"/>
            <a:ext cx="12577789" cy="9452995"/>
          </a:xfrm>
        </p:spPr>
      </p:pic>
      <p:sp>
        <p:nvSpPr>
          <p:cNvPr id="5" name="Ovale Legende 4">
            <a:extLst>
              <a:ext uri="{FF2B5EF4-FFF2-40B4-BE49-F238E27FC236}">
                <a16:creationId xmlns:a16="http://schemas.microsoft.com/office/drawing/2014/main" id="{80AC74B8-5F3C-DD4A-98E9-11A5E005120F}"/>
              </a:ext>
            </a:extLst>
          </p:cNvPr>
          <p:cNvSpPr/>
          <p:nvPr/>
        </p:nvSpPr>
        <p:spPr>
          <a:xfrm>
            <a:off x="4571999" y="2180493"/>
            <a:ext cx="7194591" cy="3283580"/>
          </a:xfrm>
          <a:prstGeom prst="wedgeEllipseCallout">
            <a:avLst>
              <a:gd name="adj1" fmla="val -42833"/>
              <a:gd name="adj2" fmla="val 52500"/>
            </a:avLst>
          </a:prstGeom>
          <a:solidFill>
            <a:srgbClr val="0EA570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800" i="1" dirty="0"/>
              <a:t>Einblicke von 8-10</a:t>
            </a:r>
          </a:p>
        </p:txBody>
      </p:sp>
    </p:spTree>
    <p:extLst>
      <p:ext uri="{BB962C8B-B14F-4D97-AF65-F5344CB8AC3E}">
        <p14:creationId xmlns:p14="http://schemas.microsoft.com/office/powerpoint/2010/main" val="40276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251F6E-DFC6-C247-B349-3236085F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4" t="17824" r="7689" b="15810"/>
          <a:stretch/>
        </p:blipFill>
        <p:spPr>
          <a:xfrm>
            <a:off x="4717693" y="664626"/>
            <a:ext cx="3270818" cy="21399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508000"/>
            <a:ext cx="3928533" cy="29464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06" y="508000"/>
            <a:ext cx="3206893" cy="459315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28600" y="4305300"/>
            <a:ext cx="4584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Malerische Herangehensweisen, Techniken,  Themen und Ausdrucksmöglichkeiten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10" name="Bild 2" descr="IMG_404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300" y="3234552"/>
            <a:ext cx="2724716" cy="32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Breitbild</PresentationFormat>
  <Paragraphs>173</Paragraphs>
  <Slides>50</Slides>
  <Notes>2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Chalkduster</vt:lpstr>
      <vt:lpstr>Courier New</vt:lpstr>
      <vt:lpstr>Helvetica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</dc:creator>
  <cp:lastModifiedBy>Fuhrich, Marcus</cp:lastModifiedBy>
  <cp:revision>180</cp:revision>
  <dcterms:created xsi:type="dcterms:W3CDTF">2018-02-10T16:37:57Z</dcterms:created>
  <dcterms:modified xsi:type="dcterms:W3CDTF">2023-03-14T14:45:06Z</dcterms:modified>
</cp:coreProperties>
</file>